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6858000" cx="12192000"/>
  <p:notesSz cx="6858000" cy="9144000"/>
  <p:embeddedFontLst>
    <p:embeddedFont>
      <p:font typeface="Poppins"/>
      <p:regular r:id="rId24"/>
      <p:bold r:id="rId25"/>
      <p:italic r:id="rId26"/>
      <p:boldItalic r:id="rId27"/>
    </p:embeddedFont>
    <p:embeddedFont>
      <p:font typeface="Corbel"/>
      <p:regular r:id="rId28"/>
      <p:bold r:id="rId29"/>
      <p:italic r:id="rId30"/>
      <p:boldItalic r:id="rId31"/>
    </p:embeddedFont>
    <p:embeddedFont>
      <p:font typeface="Poppins ExtraBold"/>
      <p:bold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75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4" roundtripDataSignature="AMtx7mjJpSXqIaez2HqqVME2B8fEFZi6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289081E-1D9A-4AF6-A215-959662CD55AF}">
  <a:tblStyle styleId="{2289081E-1D9A-4AF6-A215-959662CD55A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75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Poppins-regular.fntdata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Poppins-italic.fntdata"/><Relationship Id="rId25" Type="http://schemas.openxmlformats.org/officeDocument/2006/relationships/font" Target="fonts/Poppins-bold.fntdata"/><Relationship Id="rId28" Type="http://schemas.openxmlformats.org/officeDocument/2006/relationships/font" Target="fonts/Corbel-regular.fntdata"/><Relationship Id="rId27" Type="http://schemas.openxmlformats.org/officeDocument/2006/relationships/font" Target="fonts/Poppins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Corbel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Corbel-boldItalic.fntdata"/><Relationship Id="rId30" Type="http://schemas.openxmlformats.org/officeDocument/2006/relationships/font" Target="fonts/Corbel-italic.fntdata"/><Relationship Id="rId11" Type="http://schemas.openxmlformats.org/officeDocument/2006/relationships/slide" Target="slides/slide5.xml"/><Relationship Id="rId33" Type="http://schemas.openxmlformats.org/officeDocument/2006/relationships/font" Target="fonts/PoppinsExtraBold-boldItalic.fntdata"/><Relationship Id="rId10" Type="http://schemas.openxmlformats.org/officeDocument/2006/relationships/slide" Target="slides/slide4.xml"/><Relationship Id="rId32" Type="http://schemas.openxmlformats.org/officeDocument/2006/relationships/font" Target="fonts/PoppinsExtraBold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customschemas.google.com/relationships/presentationmetadata" Target="meta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9" name="Google Shape;20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0" name="Google Shape;21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30" name="Google Shape;230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43" name="Google Shape;24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0" name="Google Shape;25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1" name="Google Shape;251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7" name="Google Shape;25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8" name="Google Shape;258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4" name="Google Shape;26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5" name="Google Shape;265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" name="Google Shape;272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3" name="Google Shape;273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7" name="Google Shape;28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3" name="Google Shape;143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6" name="Google Shape;15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6" name="Google Shape;18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4" name="Google Shape;19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omente título">
  <p:cSld name="1_Somente título"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30"/>
          <p:cNvCxnSpPr/>
          <p:nvPr/>
        </p:nvCxnSpPr>
        <p:spPr>
          <a:xfrm>
            <a:off x="226730" y="646982"/>
            <a:ext cx="11772613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Uma imagem contendo objeto, relógio&#10;&#10;Descrição gerada automaticamente" id="86" name="Google Shape;86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256805" y="40156"/>
            <a:ext cx="1897215" cy="478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7.png"/><Relationship Id="rId6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200" u="none" cap="none" strike="noStrike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i="0" lang="pt-BR" sz="3200" u="none" cap="none" strike="noStrike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TÓPICOS DO EDITAL</a:t>
            </a:r>
            <a:r>
              <a:rPr b="0" i="0" lang="pt-BR" sz="3200" u="none" cap="none" strike="noStrike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grpSp>
        <p:nvGrpSpPr>
          <p:cNvPr id="93" name="Google Shape;93;p1"/>
          <p:cNvGrpSpPr/>
          <p:nvPr/>
        </p:nvGrpSpPr>
        <p:grpSpPr>
          <a:xfrm>
            <a:off x="247923" y="945772"/>
            <a:ext cx="11742515" cy="794538"/>
            <a:chOff x="209550" y="918965"/>
            <a:chExt cx="11018529" cy="1359506"/>
          </a:xfrm>
        </p:grpSpPr>
        <p:sp>
          <p:nvSpPr>
            <p:cNvPr id="94" name="Google Shape;94;p1"/>
            <p:cNvSpPr/>
            <p:nvPr/>
          </p:nvSpPr>
          <p:spPr>
            <a:xfrm>
              <a:off x="250517" y="973399"/>
              <a:ext cx="10977562" cy="1305072"/>
            </a:xfrm>
            <a:prstGeom prst="rect">
              <a:avLst/>
            </a:prstGeom>
            <a:solidFill>
              <a:srgbClr val="FF6600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209550" y="918965"/>
              <a:ext cx="10977562" cy="1305072"/>
            </a:xfrm>
            <a:prstGeom prst="rect">
              <a:avLst/>
            </a:prstGeom>
            <a:solidFill>
              <a:srgbClr val="1E4E79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291484" y="1026735"/>
              <a:ext cx="10731494" cy="319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5 - Aprendizagem e sustentabilidade organizacional.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Pacto Global da ONU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213" name="Google Shape;213;p10"/>
          <p:cNvSpPr/>
          <p:nvPr/>
        </p:nvSpPr>
        <p:spPr>
          <a:xfrm>
            <a:off x="309283" y="2924563"/>
            <a:ext cx="2393576" cy="726141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Pacto Global da ONU</a:t>
            </a:r>
            <a:endParaRPr/>
          </a:p>
        </p:txBody>
      </p:sp>
      <p:sp>
        <p:nvSpPr>
          <p:cNvPr id="214" name="Google Shape;214;p10"/>
          <p:cNvSpPr/>
          <p:nvPr/>
        </p:nvSpPr>
        <p:spPr>
          <a:xfrm>
            <a:off x="3052483" y="1271212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Conceito</a:t>
            </a:r>
            <a:endParaRPr/>
          </a:p>
        </p:txBody>
      </p:sp>
      <p:cxnSp>
        <p:nvCxnSpPr>
          <p:cNvPr id="215" name="Google Shape;215;p10"/>
          <p:cNvCxnSpPr>
            <a:stCxn id="213" idx="3"/>
            <a:endCxn id="214" idx="1"/>
          </p:cNvCxnSpPr>
          <p:nvPr/>
        </p:nvCxnSpPr>
        <p:spPr>
          <a:xfrm flipH="1" rot="10800000">
            <a:off x="2702859" y="1634334"/>
            <a:ext cx="349500" cy="1653300"/>
          </a:xfrm>
          <a:prstGeom prst="bentConnector3">
            <a:avLst>
              <a:gd fmla="val 50018" name="adj1"/>
            </a:avLst>
          </a:prstGeom>
          <a:noFill/>
          <a:ln cap="flat" cmpd="sng" w="1587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16" name="Google Shape;216;p10"/>
          <p:cNvSpPr/>
          <p:nvPr/>
        </p:nvSpPr>
        <p:spPr>
          <a:xfrm>
            <a:off x="3052483" y="2686954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 princípios</a:t>
            </a:r>
            <a:endParaRPr/>
          </a:p>
        </p:txBody>
      </p:sp>
      <p:cxnSp>
        <p:nvCxnSpPr>
          <p:cNvPr id="217" name="Google Shape;217;p10"/>
          <p:cNvCxnSpPr>
            <a:stCxn id="213" idx="3"/>
            <a:endCxn id="216" idx="1"/>
          </p:cNvCxnSpPr>
          <p:nvPr/>
        </p:nvCxnSpPr>
        <p:spPr>
          <a:xfrm flipH="1" rot="10800000">
            <a:off x="2702859" y="3050034"/>
            <a:ext cx="349500" cy="237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graphicFrame>
        <p:nvGraphicFramePr>
          <p:cNvPr id="218" name="Google Shape;218;p10"/>
          <p:cNvGraphicFramePr/>
          <p:nvPr/>
        </p:nvGraphicFramePr>
        <p:xfrm>
          <a:off x="6562164" y="1210363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{2289081E-1D9A-4AF6-A215-959662CD55AF}</a:tableStyleId>
              </a:tblPr>
              <a:tblGrid>
                <a:gridCol w="5483075"/>
              </a:tblGrid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7030A0"/>
                          </a:solidFill>
                        </a:rPr>
                        <a:t>01 - As empresas devem apoiar e </a:t>
                      </a:r>
                      <a:r>
                        <a:rPr b="0" lang="pt-BR" sz="1700" u="sng" cap="none" strike="noStrike">
                          <a:solidFill>
                            <a:srgbClr val="7030A0"/>
                          </a:solidFill>
                        </a:rPr>
                        <a:t>respeitar a proteção de direitos humanos </a:t>
                      </a:r>
                      <a:r>
                        <a:rPr b="0" lang="pt-BR" sz="1700" u="none" cap="none" strike="noStrike">
                          <a:solidFill>
                            <a:srgbClr val="7030A0"/>
                          </a:solidFill>
                        </a:rPr>
                        <a:t>reconhecidos internacionalmente.</a:t>
                      </a:r>
                      <a:endParaRPr b="0" sz="1700" u="none" cap="none" strike="noStrike">
                        <a:solidFill>
                          <a:srgbClr val="7030A0"/>
                        </a:solidFill>
                        <a:latin typeface="Corbel"/>
                        <a:ea typeface="Corbel"/>
                        <a:cs typeface="Corbel"/>
                        <a:sym typeface="Corbe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02 - Assegurar-se de sua não participação em violações destes direitos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9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03 - As empresas devem apoiar a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liberdade de associação </a:t>
                      </a: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 o reconhecimento efetivo do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direito à negociação coletiva</a:t>
                      </a: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35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04 - A eliminação de todas as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formas de trabalho forçado </a:t>
                      </a: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 compulsório.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05 - A abolição efetiva do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trabalho infantil.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06 - Eliminar a discriminação no emprego.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38562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07 - As empresas devem apoiar uma abordagem preventiva aos desafios ambientais.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38562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08 - Desenvolver iniciativas para promover maior responsabilidade ambiental.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38562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09 - Incentivar o desenvolvimento e difusão de tecnologias ambientalmente amigáveis.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10 - As empresas devem combater a corrupção em todas as suas formas, inclusive extorsão e propina.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19" name="Google Shape;219;p10"/>
          <p:cNvSpPr txBox="1"/>
          <p:nvPr/>
        </p:nvSpPr>
        <p:spPr>
          <a:xfrm>
            <a:off x="8306952" y="751103"/>
            <a:ext cx="199349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10 princípios</a:t>
            </a:r>
            <a:endParaRPr/>
          </a:p>
        </p:txBody>
      </p:sp>
      <p:sp>
        <p:nvSpPr>
          <p:cNvPr id="220" name="Google Shape;220;p10"/>
          <p:cNvSpPr txBox="1"/>
          <p:nvPr/>
        </p:nvSpPr>
        <p:spPr>
          <a:xfrm>
            <a:off x="5517774" y="1458974"/>
            <a:ext cx="69476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DH</a:t>
            </a:r>
            <a:endParaRPr/>
          </a:p>
        </p:txBody>
      </p:sp>
      <p:sp>
        <p:nvSpPr>
          <p:cNvPr id="221" name="Google Shape;221;p10"/>
          <p:cNvSpPr txBox="1"/>
          <p:nvPr/>
        </p:nvSpPr>
        <p:spPr>
          <a:xfrm>
            <a:off x="5446059" y="3050024"/>
            <a:ext cx="139401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Trab.</a:t>
            </a:r>
            <a:endParaRPr/>
          </a:p>
        </p:txBody>
      </p:sp>
      <p:sp>
        <p:nvSpPr>
          <p:cNvPr id="222" name="Google Shape;222;p10"/>
          <p:cNvSpPr txBox="1"/>
          <p:nvPr/>
        </p:nvSpPr>
        <p:spPr>
          <a:xfrm>
            <a:off x="5580528" y="4857495"/>
            <a:ext cx="61408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385623"/>
                </a:solidFill>
                <a:latin typeface="Comic Sans MS"/>
                <a:ea typeface="Comic Sans MS"/>
                <a:cs typeface="Comic Sans MS"/>
                <a:sym typeface="Comic Sans MS"/>
              </a:rPr>
              <a:t>MA</a:t>
            </a:r>
            <a:endParaRPr/>
          </a:p>
        </p:txBody>
      </p:sp>
      <p:sp>
        <p:nvSpPr>
          <p:cNvPr id="223" name="Google Shape;223;p10"/>
          <p:cNvSpPr txBox="1"/>
          <p:nvPr/>
        </p:nvSpPr>
        <p:spPr>
          <a:xfrm>
            <a:off x="4455778" y="6055127"/>
            <a:ext cx="257287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Anticorrupção</a:t>
            </a:r>
            <a:endParaRPr/>
          </a:p>
        </p:txBody>
      </p:sp>
      <p:sp>
        <p:nvSpPr>
          <p:cNvPr id="224" name="Google Shape;224;p10"/>
          <p:cNvSpPr/>
          <p:nvPr/>
        </p:nvSpPr>
        <p:spPr>
          <a:xfrm>
            <a:off x="6212540" y="1210363"/>
            <a:ext cx="277906" cy="1060347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7030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0"/>
          <p:cNvSpPr/>
          <p:nvPr/>
        </p:nvSpPr>
        <p:spPr>
          <a:xfrm>
            <a:off x="6248399" y="2519850"/>
            <a:ext cx="242047" cy="1554609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0"/>
          <p:cNvSpPr/>
          <p:nvPr/>
        </p:nvSpPr>
        <p:spPr>
          <a:xfrm>
            <a:off x="6212540" y="4258890"/>
            <a:ext cx="242047" cy="1651993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3856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Pacto Global da ONU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233" name="Google Shape;233;p11"/>
          <p:cNvSpPr/>
          <p:nvPr/>
        </p:nvSpPr>
        <p:spPr>
          <a:xfrm>
            <a:off x="309283" y="2924563"/>
            <a:ext cx="2393576" cy="726141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Pacto Global da ONU</a:t>
            </a:r>
            <a:endParaRPr/>
          </a:p>
        </p:txBody>
      </p:sp>
      <p:sp>
        <p:nvSpPr>
          <p:cNvPr id="234" name="Google Shape;234;p11"/>
          <p:cNvSpPr/>
          <p:nvPr/>
        </p:nvSpPr>
        <p:spPr>
          <a:xfrm>
            <a:off x="3702424" y="1132785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Conceito</a:t>
            </a:r>
            <a:endParaRPr/>
          </a:p>
        </p:txBody>
      </p:sp>
      <p:cxnSp>
        <p:nvCxnSpPr>
          <p:cNvPr id="235" name="Google Shape;235;p11"/>
          <p:cNvCxnSpPr>
            <a:stCxn id="233" idx="3"/>
            <a:endCxn id="234" idx="1"/>
          </p:cNvCxnSpPr>
          <p:nvPr/>
        </p:nvCxnSpPr>
        <p:spPr>
          <a:xfrm flipH="1" rot="10800000">
            <a:off x="2702859" y="1495734"/>
            <a:ext cx="999600" cy="1791900"/>
          </a:xfrm>
          <a:prstGeom prst="bentConnector3">
            <a:avLst>
              <a:gd fmla="val 49998" name="adj1"/>
            </a:avLst>
          </a:prstGeom>
          <a:noFill/>
          <a:ln cap="flat" cmpd="sng" w="1587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6" name="Google Shape;236;p11"/>
          <p:cNvSpPr/>
          <p:nvPr/>
        </p:nvSpPr>
        <p:spPr>
          <a:xfrm>
            <a:off x="3702424" y="2581490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 princípios</a:t>
            </a:r>
            <a:endParaRPr/>
          </a:p>
        </p:txBody>
      </p:sp>
      <p:sp>
        <p:nvSpPr>
          <p:cNvPr id="237" name="Google Shape;237;p11"/>
          <p:cNvSpPr/>
          <p:nvPr/>
        </p:nvSpPr>
        <p:spPr>
          <a:xfrm>
            <a:off x="3702424" y="3961819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17 Objetivos (ODS)</a:t>
            </a:r>
            <a:endParaRPr/>
          </a:p>
        </p:txBody>
      </p:sp>
      <p:cxnSp>
        <p:nvCxnSpPr>
          <p:cNvPr id="238" name="Google Shape;238;p11"/>
          <p:cNvCxnSpPr>
            <a:stCxn id="233" idx="3"/>
            <a:endCxn id="236" idx="1"/>
          </p:cNvCxnSpPr>
          <p:nvPr/>
        </p:nvCxnSpPr>
        <p:spPr>
          <a:xfrm flipH="1" rot="10800000">
            <a:off x="2702859" y="2944434"/>
            <a:ext cx="999600" cy="3432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9" name="Google Shape;239;p11"/>
          <p:cNvCxnSpPr>
            <a:stCxn id="233" idx="3"/>
            <a:endCxn id="237" idx="1"/>
          </p:cNvCxnSpPr>
          <p:nvPr/>
        </p:nvCxnSpPr>
        <p:spPr>
          <a:xfrm>
            <a:off x="2702859" y="3287634"/>
            <a:ext cx="999600" cy="1037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132495" y="46329"/>
            <a:ext cx="948215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Objetivos de Desenvolvimento Sustentável - ODS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246" name="Google Shape;246;p12"/>
          <p:cNvSpPr txBox="1"/>
          <p:nvPr/>
        </p:nvSpPr>
        <p:spPr>
          <a:xfrm>
            <a:off x="226731" y="922176"/>
            <a:ext cx="1172770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Integram a </a:t>
            </a:r>
            <a:r>
              <a:rPr b="1" lang="pt-BR" sz="1800">
                <a:solidFill>
                  <a:srgbClr val="002060"/>
                </a:solidFill>
                <a:latin typeface="Corbel"/>
                <a:ea typeface="Corbel"/>
                <a:cs typeface="Corbel"/>
                <a:sym typeface="Corbel"/>
              </a:rPr>
              <a:t>Agenda 2030</a:t>
            </a:r>
            <a:r>
              <a:rPr lang="pt-BR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, plano de ação para o período de 2015 a 2030 a ser adotado voluntariamente por organizações públicas e privadas comprometidas com a sustentabilidade corporativa.</a:t>
            </a:r>
            <a:endParaRPr/>
          </a:p>
        </p:txBody>
      </p:sp>
      <p:graphicFrame>
        <p:nvGraphicFramePr>
          <p:cNvPr id="247" name="Google Shape;247;p12"/>
          <p:cNvGraphicFramePr/>
          <p:nvPr/>
        </p:nvGraphicFramePr>
        <p:xfrm>
          <a:off x="226731" y="1859579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{2289081E-1D9A-4AF6-A215-959662CD55AF}</a:tableStyleId>
              </a:tblPr>
              <a:tblGrid>
                <a:gridCol w="11727700"/>
              </a:tblGrid>
              <a:tr h="196850">
                <a:tc>
                  <a:txBody>
                    <a:bodyPr/>
                    <a:lstStyle/>
                    <a:p>
                      <a:pPr indent="32385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Objetivos de Desenvolvimento Sustentável (ODS)</a:t>
                      </a:r>
                      <a:endParaRPr b="0" sz="18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6600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Erradicação da pobreza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1. </a:t>
                      </a:r>
                      <a:r>
                        <a:rPr b="1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Acabar com a pobreza </a:t>
                      </a: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 todas as suas formas, em todos os lugares</a:t>
                      </a: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Fome zero e agricultura sustentável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2. </a:t>
                      </a:r>
                      <a:r>
                        <a:rPr b="1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Acabar com a fome</a:t>
                      </a: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alcançar a segurança alimentar e melhoria da nutrição e promover a agricultura sustentável.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Saúde e Bem-Estar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3. Garantir o </a:t>
                      </a:r>
                      <a:r>
                        <a:rPr b="1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acesso à saúde </a:t>
                      </a: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 qualidade e </a:t>
                      </a:r>
                      <a:r>
                        <a:rPr b="1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promover o bem-estar </a:t>
                      </a: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para todos, em todas as idades.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Educação de qualidade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4. Garantir o </a:t>
                      </a:r>
                      <a:r>
                        <a:rPr b="1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acesso à educação inclusiva</a:t>
                      </a: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de qualidade e equitativa, e promover oportunidades de aprendizagem ao longo da vida para todos.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Igualdade de gênero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5. Alcançar a </a:t>
                      </a:r>
                      <a:r>
                        <a:rPr b="1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igualdade de gênero </a:t>
                      </a: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 empoderar todas as mulheres e meninas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3"/>
          <p:cNvSpPr txBox="1"/>
          <p:nvPr/>
        </p:nvSpPr>
        <p:spPr>
          <a:xfrm>
            <a:off x="132495" y="46329"/>
            <a:ext cx="948215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Objetivos de Desenvolvimento Sustentável - ODS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graphicFrame>
        <p:nvGraphicFramePr>
          <p:cNvPr id="254" name="Google Shape;254;p13"/>
          <p:cNvGraphicFramePr/>
          <p:nvPr/>
        </p:nvGraphicFramePr>
        <p:xfrm>
          <a:off x="232149" y="877944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{2289081E-1D9A-4AF6-A215-959662CD55AF}</a:tableStyleId>
              </a:tblPr>
              <a:tblGrid>
                <a:gridCol w="11727700"/>
              </a:tblGrid>
              <a:tr h="196850">
                <a:tc>
                  <a:txBody>
                    <a:bodyPr/>
                    <a:lstStyle/>
                    <a:p>
                      <a:pPr indent="32385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Objetivos de Desenvolvimento Sustentável (ODS)</a:t>
                      </a:r>
                      <a:endParaRPr b="0" sz="18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6600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Água Potável e saneamento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6. Assegurar a disponibilidade e gestão sustentável da água e saneamento para todas e todos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Energia Limpa e acessível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7. Assegurar o acesso confiável, sustentável, moderno e a preço acessível à energia para todas e todos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Trabalho decente e crescimento econômico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8. Promover o crescimento econômico sustentado, inclusivo e sustentável, emprego pleno e produtivo e trabalho decente para todas e todos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Indústria, inovação e infraestrutura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9. Construir infraestruturas resilientes, promover a industrialização inclusiva e sustentável e fomentar a inovação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Redução das desigualdades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10. Reduzir a desigualdade dentro dos países e entre eles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Cidades e comunidades sustentáveis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11. Tornar as cidades e os assentamentos humanos inclusivos, seguros, resilientes e sustentáveis.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"/>
          <p:cNvSpPr txBox="1"/>
          <p:nvPr/>
        </p:nvSpPr>
        <p:spPr>
          <a:xfrm>
            <a:off x="132495" y="46329"/>
            <a:ext cx="948215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Objetivos de Desenvolvimento Sustentável - ODS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graphicFrame>
        <p:nvGraphicFramePr>
          <p:cNvPr id="261" name="Google Shape;261;p14"/>
          <p:cNvGraphicFramePr/>
          <p:nvPr/>
        </p:nvGraphicFramePr>
        <p:xfrm>
          <a:off x="232149" y="79726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{2289081E-1D9A-4AF6-A215-959662CD55AF}</a:tableStyleId>
              </a:tblPr>
              <a:tblGrid>
                <a:gridCol w="11727700"/>
              </a:tblGrid>
              <a:tr h="196850">
                <a:tc>
                  <a:txBody>
                    <a:bodyPr/>
                    <a:lstStyle/>
                    <a:p>
                      <a:pPr indent="32385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Objetivos de Desenvolvimento Sustentável (ODS)</a:t>
                      </a:r>
                      <a:endParaRPr b="0" sz="18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6600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Consumo e produção responsáveis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12. Assegurar padrões de produção e de consumo sustentáveis.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Ação contra a mudança global do clima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13. Adotar medidas urgentes para combater as alterações climáticas e os seus impactos.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Vida na água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14. Conservar e usar de forma sustentável os oceanos, mares e os recursos marinhos par ao desenvolvimento sustentável.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84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Vida terrestre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15. Proteger, recuperar e promover o uso sustentável dos ecossistemas terrestres, gerir de forma sustentável as florestas, combater a desertificação, deter e reverter a degradação da terra e deter a perda de biodiversidade.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Paz, Justiça e Instituições Eficazes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16. Promover sociedades pacíficas e inclusivas para o desenvolvimento sustentável, proporcionar o acesso à justiça para todos e construir instituições eficazes, responsáveis e inclusivas em todos os níveis.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67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Parcerias e meios de implementação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 17. Fortalecer os meios de implementação e revitalizar a parceria global para o desenvolvimento sustentável.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"/>
          <p:cNvSpPr txBox="1"/>
          <p:nvPr/>
        </p:nvSpPr>
        <p:spPr>
          <a:xfrm>
            <a:off x="132494" y="46329"/>
            <a:ext cx="1015450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CESGRANRIO – BB – Escriturário - 2015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268" name="Google Shape;268;p15"/>
          <p:cNvSpPr txBox="1"/>
          <p:nvPr/>
        </p:nvSpPr>
        <p:spPr>
          <a:xfrm>
            <a:off x="226919" y="751344"/>
            <a:ext cx="11519887" cy="418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O Pacto Global das Nações Unidas (UNGC) desempenha um relevante papel para estabelecer parâmetros centrais para o desenvolvimento de ações relacionadas à gestão da sustentabilidade, dentre outras dimensões. É um princípio do UNGC, para as empresas, relacionado à dimensão sustentabilidade o(a)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a) combate à corrupção em todas as suas formas, inclusive extorsão e propina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b) respeito à proteção de direitos humanos reconhecidos internacionalmente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c) eliminação de todas as formas de trabalho forçado ou compulsório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d) apoio à liberdade de associação e de negociação coletiva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e) incentivo ao desenvolvimento e à difusão de tecnologias ambientalmente amigáveis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226919" y="5783490"/>
            <a:ext cx="3429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Gab: 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6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Pacto Global da ONU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graphicFrame>
        <p:nvGraphicFramePr>
          <p:cNvPr id="276" name="Google Shape;276;p16"/>
          <p:cNvGraphicFramePr/>
          <p:nvPr/>
        </p:nvGraphicFramePr>
        <p:xfrm>
          <a:off x="3506863" y="12238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{2289081E-1D9A-4AF6-A215-959662CD55AF}</a:tableStyleId>
              </a:tblPr>
              <a:tblGrid>
                <a:gridCol w="5483075"/>
              </a:tblGrid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7030A0"/>
                          </a:solidFill>
                        </a:rPr>
                        <a:t>01 - As empresas devem apoiar e </a:t>
                      </a:r>
                      <a:r>
                        <a:rPr b="0" lang="pt-BR" sz="1700" u="sng" cap="none" strike="noStrike">
                          <a:solidFill>
                            <a:srgbClr val="7030A0"/>
                          </a:solidFill>
                        </a:rPr>
                        <a:t>respeitar a proteção de direitos humanos </a:t>
                      </a:r>
                      <a:r>
                        <a:rPr b="0" lang="pt-BR" sz="1700" u="none" cap="none" strike="noStrike">
                          <a:solidFill>
                            <a:srgbClr val="7030A0"/>
                          </a:solidFill>
                        </a:rPr>
                        <a:t>reconhecidos internacionalmente.</a:t>
                      </a:r>
                      <a:endParaRPr b="0" sz="1700" u="none" cap="none" strike="noStrike">
                        <a:solidFill>
                          <a:srgbClr val="7030A0"/>
                        </a:solidFill>
                        <a:latin typeface="Corbel"/>
                        <a:ea typeface="Corbel"/>
                        <a:cs typeface="Corbel"/>
                        <a:sym typeface="Corbe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02 - Assegurar-se de sua não participação em violações destes direitos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95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03 - As empresas devem apoiar a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liberdade de associação </a:t>
                      </a: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 o reconhecimento efetivo do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direito à negociação coletiva</a:t>
                      </a: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35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04 - A eliminação de todas as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formas de trabalho forçado </a:t>
                      </a: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 compulsório.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05 - A abolição efetiva do </a:t>
                      </a:r>
                      <a:r>
                        <a:rPr b="0" lang="pt-BR" sz="1700" u="sng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trabalho infantil.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06 - Eliminar a discriminação no emprego.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38562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07 - As empresas devem apoiar uma abordagem preventiva aos desafios ambientais.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38562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08 - Desenvolver iniciativas para promover maior responsabilidade ambiental.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rgbClr val="38562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09 - Incentivar o desenvolvimento e difusão de tecnologias ambientalmente amigáveis.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pt-BR" sz="17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10 - As empresas devem combater a corrupção em todas as suas formas, inclusive extorsão e propina.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77" name="Google Shape;277;p16"/>
          <p:cNvSpPr txBox="1"/>
          <p:nvPr/>
        </p:nvSpPr>
        <p:spPr>
          <a:xfrm>
            <a:off x="5251651" y="764550"/>
            <a:ext cx="199349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10 princípios</a:t>
            </a: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775447" y="1553928"/>
            <a:ext cx="231007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Direitos Humanos</a:t>
            </a: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967067" y="4898278"/>
            <a:ext cx="227395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385623"/>
                </a:solidFill>
                <a:latin typeface="Comic Sans MS"/>
                <a:ea typeface="Comic Sans MS"/>
                <a:cs typeface="Comic Sans MS"/>
                <a:sym typeface="Comic Sans MS"/>
              </a:rPr>
              <a:t>Meio Ambiente</a:t>
            </a:r>
            <a:endParaRPr/>
          </a:p>
        </p:txBody>
      </p:sp>
      <p:sp>
        <p:nvSpPr>
          <p:cNvPr id="280" name="Google Shape;280;p16"/>
          <p:cNvSpPr txBox="1"/>
          <p:nvPr/>
        </p:nvSpPr>
        <p:spPr>
          <a:xfrm>
            <a:off x="916058" y="6149700"/>
            <a:ext cx="257287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Anticorrupção</a:t>
            </a:r>
            <a:endParaRPr/>
          </a:p>
        </p:txBody>
      </p:sp>
      <p:sp>
        <p:nvSpPr>
          <p:cNvPr id="281" name="Google Shape;281;p16"/>
          <p:cNvSpPr/>
          <p:nvPr/>
        </p:nvSpPr>
        <p:spPr>
          <a:xfrm>
            <a:off x="3157239" y="1223810"/>
            <a:ext cx="277906" cy="1060347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7030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6"/>
          <p:cNvSpPr/>
          <p:nvPr/>
        </p:nvSpPr>
        <p:spPr>
          <a:xfrm>
            <a:off x="3228957" y="2487952"/>
            <a:ext cx="242047" cy="1554609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6"/>
          <p:cNvSpPr/>
          <p:nvPr/>
        </p:nvSpPr>
        <p:spPr>
          <a:xfrm>
            <a:off x="3157239" y="4272337"/>
            <a:ext cx="242047" cy="1651993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3856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6"/>
          <p:cNvSpPr txBox="1"/>
          <p:nvPr/>
        </p:nvSpPr>
        <p:spPr>
          <a:xfrm>
            <a:off x="1305195" y="3065201"/>
            <a:ext cx="139401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Trabalho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7"/>
          <p:cNvSpPr txBox="1"/>
          <p:nvPr/>
        </p:nvSpPr>
        <p:spPr>
          <a:xfrm>
            <a:off x="132494" y="46329"/>
            <a:ext cx="954607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FIM DE PAPO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 sz="3200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Uma imagem contendo gráfico, texto, desenho&#10;&#10;Descrição gerada automaticamente" id="291" name="Google Shape;29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4475" y="5447558"/>
            <a:ext cx="508518" cy="508518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7"/>
          <p:cNvSpPr txBox="1"/>
          <p:nvPr/>
        </p:nvSpPr>
        <p:spPr>
          <a:xfrm>
            <a:off x="1026831" y="5447558"/>
            <a:ext cx="358483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@ profmarcelosoares</a:t>
            </a:r>
            <a:endParaRPr/>
          </a:p>
        </p:txBody>
      </p:sp>
      <p:pic>
        <p:nvPicPr>
          <p:cNvPr id="293" name="Google Shape;29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4475" y="4862032"/>
            <a:ext cx="542356" cy="542356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17"/>
          <p:cNvSpPr txBox="1"/>
          <p:nvPr/>
        </p:nvSpPr>
        <p:spPr>
          <a:xfrm>
            <a:off x="1026831" y="4881168"/>
            <a:ext cx="358483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Prof. Marcelo Soares</a:t>
            </a:r>
            <a:endParaRPr/>
          </a:p>
        </p:txBody>
      </p:sp>
      <p:sp>
        <p:nvSpPr>
          <p:cNvPr id="295" name="Google Shape;295;p17"/>
          <p:cNvSpPr/>
          <p:nvPr/>
        </p:nvSpPr>
        <p:spPr>
          <a:xfrm>
            <a:off x="484475" y="2967335"/>
            <a:ext cx="273344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54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Dúvidas?</a:t>
            </a:r>
            <a:endParaRPr/>
          </a:p>
        </p:txBody>
      </p:sp>
      <p:pic>
        <p:nvPicPr>
          <p:cNvPr descr="Ícone&#10;&#10;Descrição gerada automaticamente" id="296" name="Google Shape;296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85030" y="6007668"/>
            <a:ext cx="542356" cy="542356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17"/>
          <p:cNvSpPr txBox="1"/>
          <p:nvPr/>
        </p:nvSpPr>
        <p:spPr>
          <a:xfrm>
            <a:off x="1026831" y="5999246"/>
            <a:ext cx="358483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admfaixapreta</a:t>
            </a: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Uma imagem contendo pessoa, em pé, segurando, vestindo&#10;&#10;Descrição gerada automaticamente" id="298" name="Google Shape;298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32258" y="1154230"/>
            <a:ext cx="3035192" cy="42933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1059006" y="3335648"/>
            <a:ext cx="1004162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rgbClr val="003250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SUSTENTABILIDADE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831806" y="2412318"/>
            <a:ext cx="1052838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>
                <a:solidFill>
                  <a:srgbClr val="001E2D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FAIXA PRETA EM CESGRANRIO</a:t>
            </a:r>
            <a:endParaRPr/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3">
            <a:alphaModFix/>
          </a:blip>
          <a:srcRect b="17681" l="40462" r="10229" t="14117"/>
          <a:stretch/>
        </p:blipFill>
        <p:spPr>
          <a:xfrm>
            <a:off x="394138" y="5551906"/>
            <a:ext cx="1576552" cy="10479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Google Shape;105;p2"/>
          <p:cNvGrpSpPr/>
          <p:nvPr/>
        </p:nvGrpSpPr>
        <p:grpSpPr>
          <a:xfrm>
            <a:off x="2706243" y="4166927"/>
            <a:ext cx="6779512" cy="646331"/>
            <a:chOff x="3296141" y="3357528"/>
            <a:chExt cx="6779512" cy="646331"/>
          </a:xfrm>
        </p:grpSpPr>
        <p:pic>
          <p:nvPicPr>
            <p:cNvPr id="106" name="Google Shape;106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296141" y="3468786"/>
              <a:ext cx="423815" cy="4238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245903" y="3468786"/>
              <a:ext cx="423815" cy="4238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Google Shape;108;p2"/>
            <p:cNvSpPr txBox="1"/>
            <p:nvPr/>
          </p:nvSpPr>
          <p:spPr>
            <a:xfrm>
              <a:off x="3681891" y="3496027"/>
              <a:ext cx="2455367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800">
                  <a:solidFill>
                    <a:srgbClr val="003250"/>
                  </a:solidFill>
                  <a:latin typeface="Poppins"/>
                  <a:ea typeface="Poppins"/>
                  <a:cs typeface="Poppins"/>
                  <a:sym typeface="Poppins"/>
                </a:rPr>
                <a:t>profmarcelosoares</a:t>
              </a:r>
              <a:endParaRPr/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6669718" y="3357528"/>
              <a:ext cx="3405935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800">
                  <a:solidFill>
                    <a:srgbClr val="003250"/>
                  </a:solidFill>
                  <a:latin typeface="Poppins"/>
                  <a:ea typeface="Poppins"/>
                  <a:cs typeface="Poppins"/>
                  <a:sym typeface="Poppins"/>
                </a:rPr>
                <a:t>Administração Faixa Preta – Prof. Marcelo Soares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Conceito de Sustentabilidade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186283" y="2299445"/>
            <a:ext cx="3281100" cy="2958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PERENIDADE</a:t>
            </a:r>
            <a:endParaRPr/>
          </a:p>
        </p:txBody>
      </p:sp>
      <p:sp>
        <p:nvSpPr>
          <p:cNvPr id="117" name="Google Shape;117;p3"/>
          <p:cNvSpPr/>
          <p:nvPr/>
        </p:nvSpPr>
        <p:spPr>
          <a:xfrm>
            <a:off x="4455778" y="2299446"/>
            <a:ext cx="3281082" cy="295835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NÃO PREJUDICAR AS PRÓXIMAS GERAÇÕES</a:t>
            </a:r>
            <a:endParaRPr/>
          </a:p>
        </p:txBody>
      </p:sp>
      <p:sp>
        <p:nvSpPr>
          <p:cNvPr id="118" name="Google Shape;118;p3"/>
          <p:cNvSpPr/>
          <p:nvPr/>
        </p:nvSpPr>
        <p:spPr>
          <a:xfrm>
            <a:off x="8628421" y="2299446"/>
            <a:ext cx="3281082" cy="295835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7030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CONCILIAR DIFERENTES DIMENSÕES DE NECESSIDADE</a:t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3356454" y="3193674"/>
            <a:ext cx="1210236" cy="1169894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7625312" y="3193674"/>
            <a:ext cx="1210236" cy="1169894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503462" y="1712334"/>
            <a:ext cx="264672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Conceito tradicional</a:t>
            </a:r>
            <a:endParaRPr/>
          </a:p>
        </p:txBody>
      </p:sp>
      <p:sp>
        <p:nvSpPr>
          <p:cNvPr id="122" name="Google Shape;122;p3"/>
          <p:cNvSpPr txBox="1"/>
          <p:nvPr/>
        </p:nvSpPr>
        <p:spPr>
          <a:xfrm>
            <a:off x="8779061" y="1730339"/>
            <a:ext cx="317016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Conceito contemporâneo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4566691" y="1712334"/>
            <a:ext cx="317016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Conceito intermediário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Conceito de Sustentabilidade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grpSp>
        <p:nvGrpSpPr>
          <p:cNvPr id="130" name="Google Shape;130;p4"/>
          <p:cNvGrpSpPr/>
          <p:nvPr/>
        </p:nvGrpSpPr>
        <p:grpSpPr>
          <a:xfrm>
            <a:off x="132495" y="1248259"/>
            <a:ext cx="11598434" cy="2032822"/>
            <a:chOff x="209550" y="918965"/>
            <a:chExt cx="11018529" cy="1359506"/>
          </a:xfrm>
        </p:grpSpPr>
        <p:sp>
          <p:nvSpPr>
            <p:cNvPr id="131" name="Google Shape;131;p4"/>
            <p:cNvSpPr/>
            <p:nvPr/>
          </p:nvSpPr>
          <p:spPr>
            <a:xfrm>
              <a:off x="250517" y="973399"/>
              <a:ext cx="10977562" cy="1305072"/>
            </a:xfrm>
            <a:prstGeom prst="rect">
              <a:avLst/>
            </a:prstGeom>
            <a:solidFill>
              <a:srgbClr val="FF6600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09550" y="918965"/>
              <a:ext cx="10977562" cy="1305072"/>
            </a:xfrm>
            <a:prstGeom prst="rect">
              <a:avLst/>
            </a:prstGeom>
            <a:solidFill>
              <a:srgbClr val="1E4E79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4"/>
            <p:cNvSpPr txBox="1"/>
            <p:nvPr/>
          </p:nvSpPr>
          <p:spPr>
            <a:xfrm>
              <a:off x="291484" y="1045202"/>
              <a:ext cx="10731494" cy="8027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 conceito de sustentabilidade (do latim </a:t>
              </a:r>
              <a:r>
                <a:rPr i="1" lang="pt-BR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sustinere</a:t>
              </a:r>
              <a:r>
                <a:rPr lang="pt-BR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= sustentar, defender, favorecer, manter, conservar, cuidar) está associado à </a:t>
              </a:r>
              <a:r>
                <a:rPr b="1" lang="pt-BR" sz="2000">
                  <a:solidFill>
                    <a:srgbClr val="FF6600"/>
                  </a:solidFill>
                  <a:latin typeface="Calibri"/>
                  <a:ea typeface="Calibri"/>
                  <a:cs typeface="Calibri"/>
                  <a:sym typeface="Calibri"/>
                </a:rPr>
                <a:t>ideia de estabilidade, durabilidade, perenidade e permanência no tempo</a:t>
              </a:r>
              <a:r>
                <a:rPr lang="pt-BR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 Sustentabilidade é um conceito sistêmico que denota a </a:t>
              </a:r>
              <a:r>
                <a:rPr b="1" lang="pt-BR" sz="2000">
                  <a:solidFill>
                    <a:srgbClr val="FF6600"/>
                  </a:solidFill>
                  <a:latin typeface="Calibri"/>
                  <a:ea typeface="Calibri"/>
                  <a:cs typeface="Calibri"/>
                  <a:sym typeface="Calibri"/>
                </a:rPr>
                <a:t>capacidade de um sistema ou processo de sustentar ou suportar condições impostas externamente, mantendo sua permanência por muito tempo</a:t>
              </a:r>
              <a:r>
                <a:rPr lang="pt-BR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b="1" sz="20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4"/>
            <p:cNvSpPr txBox="1"/>
            <p:nvPr/>
          </p:nvSpPr>
          <p:spPr>
            <a:xfrm>
              <a:off x="9672671" y="1876340"/>
              <a:ext cx="1514441" cy="2862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pt-B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Chiavento (2021)</a:t>
              </a:r>
              <a:endParaRPr i="1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4"/>
          <p:cNvGrpSpPr/>
          <p:nvPr/>
        </p:nvGrpSpPr>
        <p:grpSpPr>
          <a:xfrm>
            <a:off x="175618" y="3850130"/>
            <a:ext cx="11622947" cy="1562176"/>
            <a:chOff x="209550" y="918965"/>
            <a:chExt cx="11059496" cy="1359506"/>
          </a:xfrm>
        </p:grpSpPr>
        <p:sp>
          <p:nvSpPr>
            <p:cNvPr id="136" name="Google Shape;136;p4"/>
            <p:cNvSpPr/>
            <p:nvPr/>
          </p:nvSpPr>
          <p:spPr>
            <a:xfrm>
              <a:off x="250517" y="973399"/>
              <a:ext cx="10977562" cy="1305072"/>
            </a:xfrm>
            <a:prstGeom prst="rect">
              <a:avLst/>
            </a:prstGeom>
            <a:solidFill>
              <a:srgbClr val="FF6600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209550" y="918965"/>
              <a:ext cx="10977562" cy="1305072"/>
            </a:xfrm>
            <a:prstGeom prst="rect">
              <a:avLst/>
            </a:prstGeom>
            <a:solidFill>
              <a:srgbClr val="1E4E79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4"/>
            <p:cNvSpPr txBox="1"/>
            <p:nvPr/>
          </p:nvSpPr>
          <p:spPr>
            <a:xfrm>
              <a:off x="291484" y="1045202"/>
              <a:ext cx="10731494" cy="5624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 desenvolvimento sustentável é aquele que </a:t>
              </a:r>
              <a:r>
                <a:rPr b="1" lang="pt-BR" sz="2000">
                  <a:solidFill>
                    <a:srgbClr val="FF6600"/>
                  </a:solidFill>
                  <a:latin typeface="Calibri"/>
                  <a:ea typeface="Calibri"/>
                  <a:cs typeface="Calibri"/>
                  <a:sym typeface="Calibri"/>
                </a:rPr>
                <a:t>satisfaz as necessidades do presente sem comprometer as necessidades das gerações futuras. </a:t>
              </a:r>
              <a:endParaRPr b="1" sz="20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 txBox="1"/>
            <p:nvPr/>
          </p:nvSpPr>
          <p:spPr>
            <a:xfrm>
              <a:off x="4756300" y="1876257"/>
              <a:ext cx="6512746" cy="2499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Comissão Mundial sobre Meio Ambiente e Desenvolvimento das Nações Unidas -UNWCED</a:t>
              </a:r>
              <a:endParaRPr i="1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Dimensões da Sustentabilidade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grpSp>
        <p:nvGrpSpPr>
          <p:cNvPr id="146" name="Google Shape;146;p5"/>
          <p:cNvGrpSpPr/>
          <p:nvPr/>
        </p:nvGrpSpPr>
        <p:grpSpPr>
          <a:xfrm>
            <a:off x="284899" y="952985"/>
            <a:ext cx="16988324" cy="1562176"/>
            <a:chOff x="209550" y="918965"/>
            <a:chExt cx="16164773" cy="1359506"/>
          </a:xfrm>
        </p:grpSpPr>
        <p:sp>
          <p:nvSpPr>
            <p:cNvPr id="147" name="Google Shape;147;p5"/>
            <p:cNvSpPr/>
            <p:nvPr/>
          </p:nvSpPr>
          <p:spPr>
            <a:xfrm>
              <a:off x="250517" y="973399"/>
              <a:ext cx="10977562" cy="1305072"/>
            </a:xfrm>
            <a:prstGeom prst="rect">
              <a:avLst/>
            </a:prstGeom>
            <a:solidFill>
              <a:srgbClr val="FF6600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209550" y="918965"/>
              <a:ext cx="10977562" cy="1305072"/>
            </a:xfrm>
            <a:prstGeom prst="rect">
              <a:avLst/>
            </a:prstGeom>
            <a:solidFill>
              <a:srgbClr val="1E4E79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5"/>
            <p:cNvSpPr txBox="1"/>
            <p:nvPr/>
          </p:nvSpPr>
          <p:spPr>
            <a:xfrm>
              <a:off x="291484" y="1045202"/>
              <a:ext cx="10731494" cy="948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 sustentabilidade corporativa consiste na </a:t>
              </a:r>
              <a:r>
                <a:rPr b="1" lang="pt-BR" sz="1800">
                  <a:solidFill>
                    <a:srgbClr val="FF6600"/>
                  </a:solidFill>
                  <a:latin typeface="Calibri"/>
                  <a:ea typeface="Calibri"/>
                  <a:cs typeface="Calibri"/>
                  <a:sym typeface="Calibri"/>
                </a:rPr>
                <a:t>busca da perenidade da organização com base em sua viabilidade econômica e na correlação harmônica com o meio ambiente e a sociedade</a:t>
              </a:r>
              <a:r>
                <a:rPr lang="pt-BR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 Em outras palavras, a sustentabilidade corporativa busca identificar e gerenciar riscos e oportunidades futuras e atuais a fim de </a:t>
              </a:r>
              <a:r>
                <a:rPr b="1" lang="pt-BR" sz="1800">
                  <a:solidFill>
                    <a:srgbClr val="FF6600"/>
                  </a:solidFill>
                  <a:latin typeface="Calibri"/>
                  <a:ea typeface="Calibri"/>
                  <a:cs typeface="Calibri"/>
                  <a:sym typeface="Calibri"/>
                </a:rPr>
                <a:t>gerar valor para seus públicos de relacionamento e rentabilidade e longevidade para empresa </a:t>
              </a:r>
              <a:endParaRPr b="1" sz="18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5"/>
            <p:cNvSpPr txBox="1"/>
            <p:nvPr/>
          </p:nvSpPr>
          <p:spPr>
            <a:xfrm>
              <a:off x="9861577" y="1930691"/>
              <a:ext cx="6512746" cy="2499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Agenda 30 BB</a:t>
              </a:r>
              <a:endParaRPr b="1" i="1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Diagrama&#10;&#10;Descrição gerada automaticamente" id="151" name="Google Shape;15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89158" y="2561945"/>
            <a:ext cx="6013684" cy="399846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5"/>
          <p:cNvSpPr txBox="1"/>
          <p:nvPr/>
        </p:nvSpPr>
        <p:spPr>
          <a:xfrm>
            <a:off x="758913" y="3297544"/>
            <a:ext cx="233024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TBL – TRIPÉ DA SUSTENTABILIDADE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CESGRANRIO – PETROBRAS – Técnico - 2011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159" name="Google Shape;159;p6"/>
          <p:cNvSpPr txBox="1"/>
          <p:nvPr/>
        </p:nvSpPr>
        <p:spPr>
          <a:xfrm>
            <a:off x="200025" y="906307"/>
            <a:ext cx="11519887" cy="4555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 sustentabilidade é um conceito fundamental na política de segurança do meio ambiente e da saúde, nas empresas. Esse conceito visa a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a) buscar, permanentemente, o aumento de produtividade e do crescimento econômico, gerando emprego e renda.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b) preservar as fontes de recursos naturais, evitando uma maior exploração desses recursos, de modo a evitar a degradação ambiental.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c) conciliar produção e crescimento econômico com preservação dos recursos naturais.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d) demonstrar a total incompatibilidade entre crescimento econômico, geração de emprego, renda e preservação ambiental.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e) manter os lucros da empresa, melhorando as condições de trabalho dos funcionários.</a:t>
            </a:r>
            <a:endParaRPr/>
          </a:p>
        </p:txBody>
      </p:sp>
      <p:sp>
        <p:nvSpPr>
          <p:cNvPr id="160" name="Google Shape;160;p6"/>
          <p:cNvSpPr txBox="1"/>
          <p:nvPr/>
        </p:nvSpPr>
        <p:spPr>
          <a:xfrm>
            <a:off x="200025" y="5691157"/>
            <a:ext cx="3429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Gab: C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Tipos de negócio, quanto à sustentabilidade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309283" y="2924563"/>
            <a:ext cx="2393576" cy="726141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Negócio</a:t>
            </a:r>
            <a:endParaRPr/>
          </a:p>
        </p:txBody>
      </p:sp>
      <p:sp>
        <p:nvSpPr>
          <p:cNvPr id="167" name="Google Shape;167;p7"/>
          <p:cNvSpPr/>
          <p:nvPr/>
        </p:nvSpPr>
        <p:spPr>
          <a:xfrm>
            <a:off x="3356704" y="820460"/>
            <a:ext cx="2739300" cy="726000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Insustentável</a:t>
            </a:r>
            <a:endParaRPr/>
          </a:p>
        </p:txBody>
      </p:sp>
      <p:sp>
        <p:nvSpPr>
          <p:cNvPr id="168" name="Google Shape;168;p7"/>
          <p:cNvSpPr txBox="1"/>
          <p:nvPr/>
        </p:nvSpPr>
        <p:spPr>
          <a:xfrm>
            <a:off x="7197213" y="772594"/>
            <a:ext cx="480610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Exerce um </a:t>
            </a:r>
            <a:r>
              <a:rPr b="1" lang="pt-BR" sz="24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impacto líquido negativo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tripé da sustentabilidade</a:t>
            </a: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6448012" y="763468"/>
            <a:ext cx="560439" cy="84012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325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32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0" name="Google Shape;170;p7"/>
          <p:cNvCxnSpPr>
            <a:stCxn id="166" idx="3"/>
            <a:endCxn id="167" idx="1"/>
          </p:cNvCxnSpPr>
          <p:nvPr/>
        </p:nvCxnSpPr>
        <p:spPr>
          <a:xfrm flipH="1" rot="10800000">
            <a:off x="2702859" y="1183434"/>
            <a:ext cx="653700" cy="2104200"/>
          </a:xfrm>
          <a:prstGeom prst="bentConnector3">
            <a:avLst>
              <a:gd fmla="val 5001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1" name="Google Shape;171;p7"/>
          <p:cNvSpPr/>
          <p:nvPr/>
        </p:nvSpPr>
        <p:spPr>
          <a:xfrm>
            <a:off x="3356704" y="2396092"/>
            <a:ext cx="2739296" cy="726141"/>
          </a:xfrm>
          <a:prstGeom prst="rect">
            <a:avLst/>
          </a:prstGeom>
          <a:solidFill>
            <a:srgbClr val="E1EFD8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Sustentável</a:t>
            </a:r>
            <a:endParaRPr/>
          </a:p>
        </p:txBody>
      </p:sp>
      <p:sp>
        <p:nvSpPr>
          <p:cNvPr id="172" name="Google Shape;172;p7"/>
          <p:cNvSpPr txBox="1"/>
          <p:nvPr/>
        </p:nvSpPr>
        <p:spPr>
          <a:xfrm>
            <a:off x="7197213" y="2139733"/>
            <a:ext cx="480610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Exerce um </a:t>
            </a:r>
            <a:r>
              <a:rPr b="1" lang="pt-BR" sz="2400" u="sng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pequeno</a:t>
            </a:r>
            <a:r>
              <a:rPr lang="pt-BR" sz="2400" u="sng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pt-BR" sz="2400" u="sng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impacto líquido negativo</a:t>
            </a:r>
            <a:r>
              <a:rPr b="1" lang="pt-BR" sz="24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tripé da sustentabilidade que </a:t>
            </a:r>
            <a:r>
              <a:rPr b="1" lang="pt-BR" sz="2400" u="sng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não excede a capacidade reparadora</a:t>
            </a:r>
            <a:r>
              <a:rPr lang="pt-BR" sz="2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sistema planetário</a:t>
            </a:r>
            <a:endParaRPr/>
          </a:p>
        </p:txBody>
      </p:sp>
      <p:sp>
        <p:nvSpPr>
          <p:cNvPr id="173" name="Google Shape;173;p7"/>
          <p:cNvSpPr/>
          <p:nvPr/>
        </p:nvSpPr>
        <p:spPr>
          <a:xfrm>
            <a:off x="6366387" y="2393666"/>
            <a:ext cx="560439" cy="84012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E1EFD8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32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4" name="Google Shape;174;p7"/>
          <p:cNvCxnSpPr>
            <a:stCxn id="166" idx="3"/>
            <a:endCxn id="171" idx="1"/>
          </p:cNvCxnSpPr>
          <p:nvPr/>
        </p:nvCxnSpPr>
        <p:spPr>
          <a:xfrm flipH="1" rot="10800000">
            <a:off x="2702859" y="2759034"/>
            <a:ext cx="653700" cy="528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5" name="Google Shape;175;p7"/>
          <p:cNvSpPr/>
          <p:nvPr/>
        </p:nvSpPr>
        <p:spPr>
          <a:xfrm>
            <a:off x="3356704" y="4235446"/>
            <a:ext cx="2739296" cy="726141"/>
          </a:xfrm>
          <a:prstGeom prst="rect">
            <a:avLst/>
          </a:prstGeom>
          <a:solidFill>
            <a:srgbClr val="A8D08C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Neutro</a:t>
            </a:r>
            <a:endParaRPr/>
          </a:p>
        </p:txBody>
      </p:sp>
      <p:sp>
        <p:nvSpPr>
          <p:cNvPr id="176" name="Google Shape;176;p7"/>
          <p:cNvSpPr txBox="1"/>
          <p:nvPr/>
        </p:nvSpPr>
        <p:spPr>
          <a:xfrm>
            <a:off x="7008451" y="4295551"/>
            <a:ext cx="4806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Exerce um </a:t>
            </a:r>
            <a:r>
              <a:rPr b="1" lang="pt-BR" sz="24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impacto líquido neutro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tripé da sustentabilidade</a:t>
            </a:r>
            <a:endParaRPr/>
          </a:p>
        </p:txBody>
      </p:sp>
      <p:sp>
        <p:nvSpPr>
          <p:cNvPr id="177" name="Google Shape;177;p7"/>
          <p:cNvSpPr/>
          <p:nvPr/>
        </p:nvSpPr>
        <p:spPr>
          <a:xfrm>
            <a:off x="6448012" y="4235446"/>
            <a:ext cx="560439" cy="84012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A8D08C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32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7"/>
          <p:cNvCxnSpPr>
            <a:stCxn id="166" idx="3"/>
            <a:endCxn id="175" idx="1"/>
          </p:cNvCxnSpPr>
          <p:nvPr/>
        </p:nvCxnSpPr>
        <p:spPr>
          <a:xfrm>
            <a:off x="2702859" y="3287634"/>
            <a:ext cx="653700" cy="1311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9" name="Google Shape;179;p7"/>
          <p:cNvSpPr/>
          <p:nvPr/>
        </p:nvSpPr>
        <p:spPr>
          <a:xfrm>
            <a:off x="3356704" y="5711730"/>
            <a:ext cx="2739296" cy="726141"/>
          </a:xfrm>
          <a:prstGeom prst="rect">
            <a:avLst/>
          </a:prstGeom>
          <a:solidFill>
            <a:srgbClr val="38562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Reparador</a:t>
            </a:r>
            <a:endParaRPr/>
          </a:p>
        </p:txBody>
      </p:sp>
      <p:sp>
        <p:nvSpPr>
          <p:cNvPr id="180" name="Google Shape;180;p7"/>
          <p:cNvSpPr txBox="1"/>
          <p:nvPr/>
        </p:nvSpPr>
        <p:spPr>
          <a:xfrm>
            <a:off x="7008451" y="5715705"/>
            <a:ext cx="480610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Exerce um </a:t>
            </a:r>
            <a:r>
              <a:rPr b="1" lang="pt-BR" sz="2400" u="sng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impacto líquido positivo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tripé da sustentabilidade</a:t>
            </a:r>
            <a:endParaRPr/>
          </a:p>
        </p:txBody>
      </p:sp>
      <p:sp>
        <p:nvSpPr>
          <p:cNvPr id="181" name="Google Shape;181;p7"/>
          <p:cNvSpPr/>
          <p:nvPr/>
        </p:nvSpPr>
        <p:spPr>
          <a:xfrm>
            <a:off x="6448012" y="5655600"/>
            <a:ext cx="560439" cy="84012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A8D08C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32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2" name="Google Shape;182;p7"/>
          <p:cNvCxnSpPr>
            <a:endCxn id="179" idx="1"/>
          </p:cNvCxnSpPr>
          <p:nvPr/>
        </p:nvCxnSpPr>
        <p:spPr>
          <a:xfrm flipH="1" rot="-5400000">
            <a:off x="1697554" y="4415651"/>
            <a:ext cx="2645700" cy="6726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CESGRANRIO – BB – Escriturári0 - 2021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189" name="Google Shape;189;p8"/>
          <p:cNvSpPr txBox="1"/>
          <p:nvPr/>
        </p:nvSpPr>
        <p:spPr>
          <a:xfrm>
            <a:off x="200025" y="579358"/>
            <a:ext cx="11791950" cy="6278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As empresas, cada vez mais, procuram gerir seus negócios e suas atividades de forma que sua posição seja neutra ou positiva no atendimento ao Tripé da Sustentabilidade. Como a empresa YYZ não pensa de modo diferente, contratou consultores para levantarem os impactos gerados pelas atividades por ela desenvolvidas em sua prestação de serviços. Os consultores constataram os seguintes pontos: a política de capacitação da empresa ampliou a formação de 45% dos funcionários, a instalação de painéis fotovoltaicos fez com que toda a energia consumida pela empresa, naquele ano, fosse gerada a partir de fonte renovável, a taxa de reciclagem de resíduos cresceu 50% e, além disso, a empresa obteve lucro acima da média histórica e distribuiu bônus aos funcionários e fornecedores alinhados à preservação ambiental. Com base nesses dados, o diagnóstico dos consultores foi de que a empresa exerce impacto líquido positivo sobre o Tripé da Sustentabilidade. Dessa forma, em relação ao Tripé da Sustentabilidade, a YYZ é classificada como um negócio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a) neutro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b) reparador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c) sustentável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d) fundamental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e) insustentável</a:t>
            </a:r>
            <a:endParaRPr/>
          </a:p>
        </p:txBody>
      </p:sp>
      <p:sp>
        <p:nvSpPr>
          <p:cNvPr id="190" name="Google Shape;190;p8"/>
          <p:cNvSpPr txBox="1"/>
          <p:nvPr/>
        </p:nvSpPr>
        <p:spPr>
          <a:xfrm>
            <a:off x="5043707" y="5521880"/>
            <a:ext cx="3429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Gab: B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"/>
          <p:cNvSpPr txBox="1"/>
          <p:nvPr/>
        </p:nvSpPr>
        <p:spPr>
          <a:xfrm>
            <a:off x="132495" y="46329"/>
            <a:ext cx="86465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[</a:t>
            </a:r>
            <a:r>
              <a:rPr b="1" lang="pt-BR" sz="3200">
                <a:solidFill>
                  <a:srgbClr val="1F3864"/>
                </a:solidFill>
                <a:latin typeface="Corbel"/>
                <a:ea typeface="Corbel"/>
                <a:cs typeface="Corbel"/>
                <a:sym typeface="Corbel"/>
              </a:rPr>
              <a:t>Pacto Global da ONU</a:t>
            </a:r>
            <a:r>
              <a:rPr lang="pt-BR" sz="32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]</a:t>
            </a:r>
            <a:endParaRPr/>
          </a:p>
        </p:txBody>
      </p:sp>
      <p:sp>
        <p:nvSpPr>
          <p:cNvPr id="197" name="Google Shape;197;p9"/>
          <p:cNvSpPr/>
          <p:nvPr/>
        </p:nvSpPr>
        <p:spPr>
          <a:xfrm>
            <a:off x="309283" y="2924563"/>
            <a:ext cx="2393576" cy="726141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Pacto Global da ONU</a:t>
            </a: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052483" y="1271212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Conceito</a:t>
            </a:r>
            <a:endParaRPr/>
          </a:p>
        </p:txBody>
      </p:sp>
      <p:sp>
        <p:nvSpPr>
          <p:cNvPr id="199" name="Google Shape;199;p9"/>
          <p:cNvSpPr txBox="1"/>
          <p:nvPr/>
        </p:nvSpPr>
        <p:spPr>
          <a:xfrm>
            <a:off x="5753473" y="1070093"/>
            <a:ext cx="605117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Iniciativa de sustentabilidade corporativa  de adesão </a:t>
            </a:r>
            <a:r>
              <a:rPr b="1" lang="pt-BR" sz="1800" u="sng">
                <a:solidFill>
                  <a:srgbClr val="002060"/>
                </a:solidFill>
                <a:latin typeface="Corbel"/>
                <a:ea typeface="Corbel"/>
                <a:cs typeface="Corbel"/>
                <a:sym typeface="Corbel"/>
              </a:rPr>
              <a:t>voluntária</a:t>
            </a:r>
            <a:r>
              <a:rPr lang="pt-BR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. Não é um instrumento regulatório, um código de conduta obrigatório ou um fórum para policiar as políticas e práticas gerenciais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0" name="Google Shape;200;p9"/>
          <p:cNvCxnSpPr>
            <a:stCxn id="197" idx="3"/>
            <a:endCxn id="198" idx="1"/>
          </p:cNvCxnSpPr>
          <p:nvPr/>
        </p:nvCxnSpPr>
        <p:spPr>
          <a:xfrm flipH="1" rot="10800000">
            <a:off x="2702859" y="1634334"/>
            <a:ext cx="349500" cy="1653300"/>
          </a:xfrm>
          <a:prstGeom prst="bentConnector3">
            <a:avLst>
              <a:gd fmla="val 50018" name="adj1"/>
            </a:avLst>
          </a:prstGeom>
          <a:noFill/>
          <a:ln cap="flat" cmpd="sng" w="1587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1" name="Google Shape;201;p9"/>
          <p:cNvSpPr/>
          <p:nvPr/>
        </p:nvSpPr>
        <p:spPr>
          <a:xfrm>
            <a:off x="3052483" y="2686954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 princípios</a:t>
            </a:r>
            <a:endParaRPr/>
          </a:p>
        </p:txBody>
      </p:sp>
      <p:sp>
        <p:nvSpPr>
          <p:cNvPr id="202" name="Google Shape;202;p9"/>
          <p:cNvSpPr/>
          <p:nvPr/>
        </p:nvSpPr>
        <p:spPr>
          <a:xfrm>
            <a:off x="3070412" y="4159139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17 Objetivos (ODS)</a:t>
            </a:r>
            <a:endParaRPr/>
          </a:p>
        </p:txBody>
      </p:sp>
      <p:sp>
        <p:nvSpPr>
          <p:cNvPr id="203" name="Google Shape;203;p9"/>
          <p:cNvSpPr/>
          <p:nvPr/>
        </p:nvSpPr>
        <p:spPr>
          <a:xfrm>
            <a:off x="3052483" y="5538341"/>
            <a:ext cx="2393576" cy="726141"/>
          </a:xfrm>
          <a:prstGeom prst="rect">
            <a:avLst/>
          </a:prstGeom>
          <a:solidFill>
            <a:srgbClr val="FF66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 Pilares</a:t>
            </a:r>
            <a:endParaRPr/>
          </a:p>
        </p:txBody>
      </p:sp>
      <p:cxnSp>
        <p:nvCxnSpPr>
          <p:cNvPr id="204" name="Google Shape;204;p9"/>
          <p:cNvCxnSpPr>
            <a:stCxn id="197" idx="3"/>
            <a:endCxn id="201" idx="1"/>
          </p:cNvCxnSpPr>
          <p:nvPr/>
        </p:nvCxnSpPr>
        <p:spPr>
          <a:xfrm flipH="1" rot="10800000">
            <a:off x="2702859" y="3050034"/>
            <a:ext cx="349500" cy="237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5" name="Google Shape;205;p9"/>
          <p:cNvCxnSpPr>
            <a:stCxn id="197" idx="3"/>
            <a:endCxn id="202" idx="1"/>
          </p:cNvCxnSpPr>
          <p:nvPr/>
        </p:nvCxnSpPr>
        <p:spPr>
          <a:xfrm>
            <a:off x="2702859" y="3287634"/>
            <a:ext cx="367500" cy="12345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6" name="Google Shape;206;p9"/>
          <p:cNvCxnSpPr>
            <a:stCxn id="197" idx="3"/>
            <a:endCxn id="203" idx="1"/>
          </p:cNvCxnSpPr>
          <p:nvPr/>
        </p:nvCxnSpPr>
        <p:spPr>
          <a:xfrm>
            <a:off x="2702859" y="3287634"/>
            <a:ext cx="349500" cy="2613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2022-07-22T15:27:34Z</dcterms:created>
  <dc:creator>Spatium</dc:creator>
</cp:coreProperties>
</file>