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936" r:id="rId2"/>
    <p:sldId id="1103" r:id="rId3"/>
    <p:sldId id="943" r:id="rId4"/>
    <p:sldId id="1104" r:id="rId5"/>
    <p:sldId id="1100" r:id="rId6"/>
    <p:sldId id="1101" r:id="rId7"/>
    <p:sldId id="1102" r:id="rId8"/>
    <p:sldId id="1105" r:id="rId9"/>
    <p:sldId id="1106" r:id="rId10"/>
    <p:sldId id="1107" r:id="rId11"/>
    <p:sldId id="1108" r:id="rId12"/>
    <p:sldId id="1109" r:id="rId13"/>
    <p:sldId id="998" r:id="rId14"/>
    <p:sldId id="1110" r:id="rId15"/>
    <p:sldId id="1111" r:id="rId16"/>
    <p:sldId id="1112" r:id="rId17"/>
    <p:sldId id="1113" r:id="rId18"/>
    <p:sldId id="1114" r:id="rId19"/>
    <p:sldId id="1115" r:id="rId20"/>
    <p:sldId id="1116" r:id="rId21"/>
    <p:sldId id="1117" r:id="rId22"/>
    <p:sldId id="333" r:id="rId2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5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000"/>
    <a:srgbClr val="003250"/>
    <a:srgbClr val="FF7A00"/>
    <a:srgbClr val="00FFDF"/>
    <a:srgbClr val="778472"/>
    <a:srgbClr val="001E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Ênfas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65075" autoAdjust="0"/>
  </p:normalViewPr>
  <p:slideViewPr>
    <p:cSldViewPr snapToGrid="0" showGuides="1">
      <p:cViewPr varScale="1">
        <p:scale>
          <a:sx n="52" d="100"/>
          <a:sy n="52" d="100"/>
        </p:scale>
        <p:origin x="2035" y="53"/>
      </p:cViewPr>
      <p:guideLst>
        <p:guide orient="horz" pos="275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F04C1-B18A-41B1-B2D9-AFADE775D114}" type="datetimeFigureOut">
              <a:rPr lang="pt-BR" smtClean="0"/>
              <a:t>14/01/2023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33A026-9871-485B-B8AB-A14E1528DF99}" type="slidenum">
              <a:rPr lang="pt-BR" smtClean="0"/>
              <a:t>‹nº›</a:t>
            </a:fld>
            <a:endParaRPr lang="pt-BR"/>
          </a:p>
        </p:txBody>
      </p:sp>
    </p:spTree>
    <p:extLst>
      <p:ext uri="{BB962C8B-B14F-4D97-AF65-F5344CB8AC3E}">
        <p14:creationId xmlns:p14="http://schemas.microsoft.com/office/powerpoint/2010/main" val="2603133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a:t>
            </a:fld>
            <a:endParaRPr lang="pt-BR"/>
          </a:p>
        </p:txBody>
      </p:sp>
    </p:spTree>
    <p:extLst>
      <p:ext uri="{BB962C8B-B14F-4D97-AF65-F5344CB8AC3E}">
        <p14:creationId xmlns:p14="http://schemas.microsoft.com/office/powerpoint/2010/main" val="4254338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10</a:t>
            </a:fld>
            <a:endParaRPr lang="pt-BR"/>
          </a:p>
        </p:txBody>
      </p:sp>
    </p:spTree>
    <p:extLst>
      <p:ext uri="{BB962C8B-B14F-4D97-AF65-F5344CB8AC3E}">
        <p14:creationId xmlns:p14="http://schemas.microsoft.com/office/powerpoint/2010/main" val="2224254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11</a:t>
            </a:fld>
            <a:endParaRPr lang="pt-BR"/>
          </a:p>
        </p:txBody>
      </p:sp>
    </p:spTree>
    <p:extLst>
      <p:ext uri="{BB962C8B-B14F-4D97-AF65-F5344CB8AC3E}">
        <p14:creationId xmlns:p14="http://schemas.microsoft.com/office/powerpoint/2010/main" val="4112662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12</a:t>
            </a:fld>
            <a:endParaRPr lang="pt-BR"/>
          </a:p>
        </p:txBody>
      </p:sp>
    </p:spTree>
    <p:extLst>
      <p:ext uri="{BB962C8B-B14F-4D97-AF65-F5344CB8AC3E}">
        <p14:creationId xmlns:p14="http://schemas.microsoft.com/office/powerpoint/2010/main" val="4075435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13</a:t>
            </a:fld>
            <a:endParaRPr lang="pt-BR"/>
          </a:p>
        </p:txBody>
      </p:sp>
    </p:spTree>
    <p:extLst>
      <p:ext uri="{BB962C8B-B14F-4D97-AF65-F5344CB8AC3E}">
        <p14:creationId xmlns:p14="http://schemas.microsoft.com/office/powerpoint/2010/main" val="2026650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14</a:t>
            </a:fld>
            <a:endParaRPr lang="pt-BR"/>
          </a:p>
        </p:txBody>
      </p:sp>
    </p:spTree>
    <p:extLst>
      <p:ext uri="{BB962C8B-B14F-4D97-AF65-F5344CB8AC3E}">
        <p14:creationId xmlns:p14="http://schemas.microsoft.com/office/powerpoint/2010/main" val="846695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15</a:t>
            </a:fld>
            <a:endParaRPr lang="pt-BR"/>
          </a:p>
        </p:txBody>
      </p:sp>
    </p:spTree>
    <p:extLst>
      <p:ext uri="{BB962C8B-B14F-4D97-AF65-F5344CB8AC3E}">
        <p14:creationId xmlns:p14="http://schemas.microsoft.com/office/powerpoint/2010/main" val="4263445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16</a:t>
            </a:fld>
            <a:endParaRPr lang="pt-BR"/>
          </a:p>
        </p:txBody>
      </p:sp>
    </p:spTree>
    <p:extLst>
      <p:ext uri="{BB962C8B-B14F-4D97-AF65-F5344CB8AC3E}">
        <p14:creationId xmlns:p14="http://schemas.microsoft.com/office/powerpoint/2010/main" val="2328999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17</a:t>
            </a:fld>
            <a:endParaRPr lang="pt-BR"/>
          </a:p>
        </p:txBody>
      </p:sp>
    </p:spTree>
    <p:extLst>
      <p:ext uri="{BB962C8B-B14F-4D97-AF65-F5344CB8AC3E}">
        <p14:creationId xmlns:p14="http://schemas.microsoft.com/office/powerpoint/2010/main" val="9321228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18</a:t>
            </a:fld>
            <a:endParaRPr lang="pt-BR"/>
          </a:p>
        </p:txBody>
      </p:sp>
    </p:spTree>
    <p:extLst>
      <p:ext uri="{BB962C8B-B14F-4D97-AF65-F5344CB8AC3E}">
        <p14:creationId xmlns:p14="http://schemas.microsoft.com/office/powerpoint/2010/main" val="5489230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19</a:t>
            </a:fld>
            <a:endParaRPr lang="pt-BR"/>
          </a:p>
        </p:txBody>
      </p:sp>
    </p:spTree>
    <p:extLst>
      <p:ext uri="{BB962C8B-B14F-4D97-AF65-F5344CB8AC3E}">
        <p14:creationId xmlns:p14="http://schemas.microsoft.com/office/powerpoint/2010/main" val="1324721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B333A026-9871-485B-B8AB-A14E1528DF99}" type="slidenum">
              <a:rPr lang="pt-BR" smtClean="0"/>
              <a:t>2</a:t>
            </a:fld>
            <a:endParaRPr lang="pt-BR"/>
          </a:p>
        </p:txBody>
      </p:sp>
    </p:spTree>
    <p:extLst>
      <p:ext uri="{BB962C8B-B14F-4D97-AF65-F5344CB8AC3E}">
        <p14:creationId xmlns:p14="http://schemas.microsoft.com/office/powerpoint/2010/main" val="1969917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20</a:t>
            </a:fld>
            <a:endParaRPr lang="pt-BR"/>
          </a:p>
        </p:txBody>
      </p:sp>
    </p:spTree>
    <p:extLst>
      <p:ext uri="{BB962C8B-B14F-4D97-AF65-F5344CB8AC3E}">
        <p14:creationId xmlns:p14="http://schemas.microsoft.com/office/powerpoint/2010/main" val="3382148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21</a:t>
            </a:fld>
            <a:endParaRPr lang="pt-BR"/>
          </a:p>
        </p:txBody>
      </p:sp>
    </p:spTree>
    <p:extLst>
      <p:ext uri="{BB962C8B-B14F-4D97-AF65-F5344CB8AC3E}">
        <p14:creationId xmlns:p14="http://schemas.microsoft.com/office/powerpoint/2010/main" val="21047786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22</a:t>
            </a:fld>
            <a:endParaRPr lang="pt-BR"/>
          </a:p>
        </p:txBody>
      </p:sp>
    </p:spTree>
    <p:extLst>
      <p:ext uri="{BB962C8B-B14F-4D97-AF65-F5344CB8AC3E}">
        <p14:creationId xmlns:p14="http://schemas.microsoft.com/office/powerpoint/2010/main" val="10367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3</a:t>
            </a:fld>
            <a:endParaRPr lang="pt-BR"/>
          </a:p>
        </p:txBody>
      </p:sp>
    </p:spTree>
    <p:extLst>
      <p:ext uri="{BB962C8B-B14F-4D97-AF65-F5344CB8AC3E}">
        <p14:creationId xmlns:p14="http://schemas.microsoft.com/office/powerpoint/2010/main" val="4259514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4</a:t>
            </a:fld>
            <a:endParaRPr lang="pt-BR"/>
          </a:p>
        </p:txBody>
      </p:sp>
    </p:spTree>
    <p:extLst>
      <p:ext uri="{BB962C8B-B14F-4D97-AF65-F5344CB8AC3E}">
        <p14:creationId xmlns:p14="http://schemas.microsoft.com/office/powerpoint/2010/main" val="4254338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5</a:t>
            </a:fld>
            <a:endParaRPr lang="pt-BR"/>
          </a:p>
        </p:txBody>
      </p:sp>
    </p:spTree>
    <p:extLst>
      <p:ext uri="{BB962C8B-B14F-4D97-AF65-F5344CB8AC3E}">
        <p14:creationId xmlns:p14="http://schemas.microsoft.com/office/powerpoint/2010/main" val="290055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6</a:t>
            </a:fld>
            <a:endParaRPr lang="pt-BR"/>
          </a:p>
        </p:txBody>
      </p:sp>
    </p:spTree>
    <p:extLst>
      <p:ext uri="{BB962C8B-B14F-4D97-AF65-F5344CB8AC3E}">
        <p14:creationId xmlns:p14="http://schemas.microsoft.com/office/powerpoint/2010/main" val="4003066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7</a:t>
            </a:fld>
            <a:endParaRPr lang="pt-BR"/>
          </a:p>
        </p:txBody>
      </p:sp>
    </p:spTree>
    <p:extLst>
      <p:ext uri="{BB962C8B-B14F-4D97-AF65-F5344CB8AC3E}">
        <p14:creationId xmlns:p14="http://schemas.microsoft.com/office/powerpoint/2010/main" val="2265104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8</a:t>
            </a:fld>
            <a:endParaRPr lang="pt-BR"/>
          </a:p>
        </p:txBody>
      </p:sp>
    </p:spTree>
    <p:extLst>
      <p:ext uri="{BB962C8B-B14F-4D97-AF65-F5344CB8AC3E}">
        <p14:creationId xmlns:p14="http://schemas.microsoft.com/office/powerpoint/2010/main" val="507022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9</a:t>
            </a:fld>
            <a:endParaRPr lang="pt-BR"/>
          </a:p>
        </p:txBody>
      </p:sp>
    </p:spTree>
    <p:extLst>
      <p:ext uri="{BB962C8B-B14F-4D97-AF65-F5344CB8AC3E}">
        <p14:creationId xmlns:p14="http://schemas.microsoft.com/office/powerpoint/2010/main" val="1860946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B564E-2F7A-BACE-6B8F-DEF99A37783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220D5418-AE9A-1EAD-13B5-38CD45D366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3705B1E-693B-4536-130D-B4C94E201F94}"/>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B9632F16-F1A4-CD0F-D567-2B0690F8958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930D4A7-8B78-1CCF-4468-AFA156FE9686}"/>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15944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31A70E-0C82-BF1A-31F9-1996C9E50DA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43F1F54-1085-CAEC-5786-AC509B7A354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B7606A-53B2-FA9C-6532-2AE52C88DACA}"/>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9EF3FAFC-6B95-250D-5206-6CCDCBDA288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31C9FDC-092F-5AF3-AEAC-02778B6A29EE}"/>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68396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788034-005A-E6DA-2D57-3B243285B80C}"/>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4E458FC-183B-EB0A-E57B-882F30023B58}"/>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13E2DE0-0936-FF6D-50F9-A340894FC2B5}"/>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A1BC4627-AF2D-C967-4527-14D6F14B0B1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ECB7D4E-04AB-688D-FAE0-726730D4F00B}"/>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71218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omente título">
    <p:bg>
      <p:bgPr>
        <a:solidFill>
          <a:schemeClr val="bg1"/>
        </a:solidFill>
        <a:effectLst/>
      </p:bgPr>
    </p:bg>
    <p:spTree>
      <p:nvGrpSpPr>
        <p:cNvPr id="1" name=""/>
        <p:cNvGrpSpPr/>
        <p:nvPr/>
      </p:nvGrpSpPr>
      <p:grpSpPr>
        <a:xfrm>
          <a:off x="0" y="0"/>
          <a:ext cx="0" cy="0"/>
          <a:chOff x="0" y="0"/>
          <a:chExt cx="0" cy="0"/>
        </a:xfrm>
      </p:grpSpPr>
      <p:cxnSp>
        <p:nvCxnSpPr>
          <p:cNvPr id="11" name="Conector reto 10">
            <a:extLst>
              <a:ext uri="{FF2B5EF4-FFF2-40B4-BE49-F238E27FC236}">
                <a16:creationId xmlns:a16="http://schemas.microsoft.com/office/drawing/2014/main" id="{50E5CE90-48B3-4F44-9A54-2519147D79A6}"/>
              </a:ext>
            </a:extLst>
          </p:cNvPr>
          <p:cNvCxnSpPr>
            <a:cxnSpLocks/>
          </p:cNvCxnSpPr>
          <p:nvPr userDrawn="1"/>
        </p:nvCxnSpPr>
        <p:spPr>
          <a:xfrm>
            <a:off x="226730" y="646982"/>
            <a:ext cx="11772613" cy="0"/>
          </a:xfrm>
          <a:prstGeom prst="line">
            <a:avLst/>
          </a:prstGeom>
          <a:ln w="38100"/>
        </p:spPr>
        <p:style>
          <a:lnRef idx="1">
            <a:schemeClr val="accent2"/>
          </a:lnRef>
          <a:fillRef idx="0">
            <a:schemeClr val="accent2"/>
          </a:fillRef>
          <a:effectRef idx="0">
            <a:schemeClr val="accent2"/>
          </a:effectRef>
          <a:fontRef idx="minor">
            <a:schemeClr val="tx1"/>
          </a:fontRef>
        </p:style>
      </p:cxnSp>
      <p:pic>
        <p:nvPicPr>
          <p:cNvPr id="3" name="Imagem 2" descr="Uma imagem contendo objeto, relógio&#10;&#10;Descrição gerada automaticamente">
            <a:extLst>
              <a:ext uri="{FF2B5EF4-FFF2-40B4-BE49-F238E27FC236}">
                <a16:creationId xmlns:a16="http://schemas.microsoft.com/office/drawing/2014/main" id="{BDAF3597-E200-499B-A9C5-0E7A144CBB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6805" y="40156"/>
            <a:ext cx="1897215" cy="478474"/>
          </a:xfrm>
          <a:prstGeom prst="rect">
            <a:avLst/>
          </a:prstGeom>
        </p:spPr>
      </p:pic>
    </p:spTree>
    <p:extLst>
      <p:ext uri="{BB962C8B-B14F-4D97-AF65-F5344CB8AC3E}">
        <p14:creationId xmlns:p14="http://schemas.microsoft.com/office/powerpoint/2010/main" val="248676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2A2A85-E809-0A16-A827-F5D95BDB468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8D6AE09-FEB6-6CCB-1432-982D30ED83A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D6E1C31-86F8-3105-1AF0-571D164B7CCC}"/>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F2D8E845-20F8-12E1-CA40-503ABEDFBC8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E6518E8-4E99-9F40-B2F8-84D93FAB39E4}"/>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04964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00EEE5-4CF0-232C-C525-105A6818CB2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A3BFB26-A8E4-9F02-D8F1-A6CE47C89E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48C1730-CD42-5832-F82D-62D037487209}"/>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CA67F20E-82FD-B2E4-E3CB-BDADA753D33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9574D48-6F87-D972-ADAC-3947FD936A2A}"/>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387314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CF89B3-7544-7E4C-AA2B-E1B9EEE7886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73F7C28-F1D5-053A-EF8C-BDEFC2C6725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30FBE90-9CB3-AB93-9E86-F4C2834F57D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98E03D5-E0CC-1563-0FFD-CE67B780C63F}"/>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1CD272B2-7D44-73BD-F698-910A17E2260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D879A8C-78D0-EA63-A2F2-8AEDAC53DA1E}"/>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72208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4190A8-4D66-68E0-5B45-C8549937315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8EF1D97-DA6E-1DD9-45C0-54D0FB5074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DE0A111-248B-611D-6811-DD95ECAED27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0F84629-4768-D92C-4702-FA8F309FD5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EC50416-6E3D-85B4-F135-4956417D78B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D09CB52-AF8E-BBDD-D4F8-4ECC977491B4}"/>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8" name="Espaço Reservado para Rodapé 7">
            <a:extLst>
              <a:ext uri="{FF2B5EF4-FFF2-40B4-BE49-F238E27FC236}">
                <a16:creationId xmlns:a16="http://schemas.microsoft.com/office/drawing/2014/main" id="{52C2D6BD-1BEA-C071-FA22-03B68F577E6C}"/>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3339BB1-5058-1B05-F289-1C6B3A6694D1}"/>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62883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C453E2-7B50-4379-BC6A-5EC507A362E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493AC7D-A319-8015-CBC5-C3A05F88369D}"/>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4" name="Espaço Reservado para Rodapé 3">
            <a:extLst>
              <a:ext uri="{FF2B5EF4-FFF2-40B4-BE49-F238E27FC236}">
                <a16:creationId xmlns:a16="http://schemas.microsoft.com/office/drawing/2014/main" id="{0E9A928E-2B1B-70EB-0335-AA0DB9E7FE5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571809DA-06C4-95F1-B5D7-BDFFB20B6C2C}"/>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980604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75C03B1-365F-9129-792E-74C65A56D658}"/>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3" name="Espaço Reservado para Rodapé 2">
            <a:extLst>
              <a:ext uri="{FF2B5EF4-FFF2-40B4-BE49-F238E27FC236}">
                <a16:creationId xmlns:a16="http://schemas.microsoft.com/office/drawing/2014/main" id="{D476503A-F662-1ADD-9FF7-BD9013E3DEF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4ED9348-9367-8781-6129-465DFCFD2527}"/>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91747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ED3B0C-C019-F03E-7E9A-4CDDA61362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AD508B23-EC27-6769-D1F8-D6C55367A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0A218AFC-F7DF-9EA2-9D20-F5EE7B4137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E950C0A-825C-A811-EC18-4DA115B64573}"/>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10B8FD5B-EFB0-D43E-F640-E7842958CBF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1964447-6A9E-18EF-4D49-FE19438947C5}"/>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376873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55955-B841-D2B7-A325-58D2F5E03E8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C0C1B3B-286B-43BF-CC6D-61F92AF4E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574FE06F-12A7-BCB3-4C31-2BE7393F0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7DEDFA6-4D45-4CD0-B7E4-2642523DB937}"/>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CF85AA1B-9617-B5B8-1611-B3D70DF6DE9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3DEA553-8567-ED19-E7AC-24B5E5DCF1EF}"/>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23368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15BF0C98-AD9E-85C3-8FB6-B74F63C42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3741D28-C49B-F365-460C-5D5ACBC393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FC9F42D-508C-DC35-0A4B-A228782881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E2338DFC-482D-53AD-440A-0EC87C322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0E7BFDE-7C23-1F2E-238C-6B3999CDDF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A0696-2F16-48F4-B0A8-110C07ED752B}" type="slidenum">
              <a:rPr lang="pt-BR" smtClean="0"/>
              <a:t>‹nº›</a:t>
            </a:fld>
            <a:endParaRPr lang="pt-BR"/>
          </a:p>
        </p:txBody>
      </p:sp>
    </p:spTree>
    <p:extLst>
      <p:ext uri="{BB962C8B-B14F-4D97-AF65-F5344CB8AC3E}">
        <p14:creationId xmlns:p14="http://schemas.microsoft.com/office/powerpoint/2010/main" val="850829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TÓPICOS DO EDITAL</a:t>
            </a:r>
            <a:r>
              <a:rPr lang="pt-BR" sz="3200" dirty="0">
                <a:solidFill>
                  <a:schemeClr val="accent2"/>
                </a:solidFill>
                <a:latin typeface="Corbel" panose="020B0503020204020204" pitchFamily="34" charset="0"/>
              </a:rPr>
              <a:t>]</a:t>
            </a:r>
          </a:p>
        </p:txBody>
      </p:sp>
      <p:grpSp>
        <p:nvGrpSpPr>
          <p:cNvPr id="3" name="Agrupar 2">
            <a:extLst>
              <a:ext uri="{FF2B5EF4-FFF2-40B4-BE49-F238E27FC236}">
                <a16:creationId xmlns:a16="http://schemas.microsoft.com/office/drawing/2014/main" id="{D465AF7A-A565-F27D-BD88-49128E44F3C9}"/>
              </a:ext>
            </a:extLst>
          </p:cNvPr>
          <p:cNvGrpSpPr/>
          <p:nvPr/>
        </p:nvGrpSpPr>
        <p:grpSpPr>
          <a:xfrm>
            <a:off x="247924" y="945772"/>
            <a:ext cx="11727766" cy="4879841"/>
            <a:chOff x="209550" y="918965"/>
            <a:chExt cx="11018529" cy="3243562"/>
          </a:xfrm>
        </p:grpSpPr>
        <p:sp>
          <p:nvSpPr>
            <p:cNvPr id="5" name="Retângulo 4">
              <a:extLst>
                <a:ext uri="{FF2B5EF4-FFF2-40B4-BE49-F238E27FC236}">
                  <a16:creationId xmlns:a16="http://schemas.microsoft.com/office/drawing/2014/main" id="{F8CD407F-BAC2-C308-4BB4-D07E6916A9D7}"/>
                </a:ext>
              </a:extLst>
            </p:cNvPr>
            <p:cNvSpPr/>
            <p:nvPr/>
          </p:nvSpPr>
          <p:spPr>
            <a:xfrm>
              <a:off x="250517" y="973399"/>
              <a:ext cx="10977562" cy="1305072"/>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69C58BAC-937E-D841-8EBE-811D9F1AF995}"/>
                </a:ext>
              </a:extLst>
            </p:cNvPr>
            <p:cNvSpPr/>
            <p:nvPr/>
          </p:nvSpPr>
          <p:spPr>
            <a:xfrm>
              <a:off x="209550" y="918965"/>
              <a:ext cx="10977562" cy="1305072"/>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id="{AB8EEC8F-10D0-BD03-C202-138F802D8B46}"/>
                </a:ext>
              </a:extLst>
            </p:cNvPr>
            <p:cNvSpPr txBox="1"/>
            <p:nvPr/>
          </p:nvSpPr>
          <p:spPr>
            <a:xfrm>
              <a:off x="291484" y="1026735"/>
              <a:ext cx="10731494" cy="3135792"/>
            </a:xfrm>
            <a:prstGeom prst="rect">
              <a:avLst/>
            </a:prstGeom>
            <a:noFill/>
          </p:spPr>
          <p:txBody>
            <a:bodyPr wrap="square">
              <a:spAutoFit/>
            </a:bodyPr>
            <a:lstStyle/>
            <a:p>
              <a:pPr algn="just">
                <a:lnSpc>
                  <a:spcPct val="90000"/>
                </a:lnSpc>
                <a:spcBef>
                  <a:spcPts val="600"/>
                </a:spcBef>
                <a:spcAft>
                  <a:spcPts val="600"/>
                </a:spcAft>
                <a:tabLst>
                  <a:tab pos="323850" algn="l"/>
                </a:tabLst>
              </a:pPr>
              <a:r>
                <a:rPr lang="pt-BR" sz="2800" b="1" dirty="0">
                  <a:solidFill>
                    <a:schemeClr val="bg1"/>
                  </a:solidFill>
                </a:rPr>
                <a:t>15 - Resolução CMN nº 4.860, de 23 de outubro de 2020 que dispõe sobre a constituição e o funcionamento de componente organizacional de ouvidoria</a:t>
              </a:r>
            </a:p>
            <a:p>
              <a:pPr algn="just">
                <a:lnSpc>
                  <a:spcPct val="90000"/>
                </a:lnSpc>
                <a:spcBef>
                  <a:spcPts val="600"/>
                </a:spcBef>
                <a:spcAft>
                  <a:spcPts val="600"/>
                </a:spcAft>
                <a:tabLst>
                  <a:tab pos="323850" algn="l"/>
                </a:tabLst>
              </a:pPr>
              <a:r>
                <a:rPr lang="pt-BR" sz="2800" b="1" dirty="0">
                  <a:solidFill>
                    <a:schemeClr val="bg1"/>
                  </a:solidFill>
                </a:rPr>
                <a:t>pelas instituições financeiras e demais instituições autorizadas a funcionar pelo Banco Central do Brasil.</a:t>
              </a:r>
              <a:endParaRPr lang="en-US" sz="2800" b="1" dirty="0">
                <a:solidFill>
                  <a:srgbClr val="FF6600"/>
                </a:solidFill>
              </a:endParaRPr>
            </a:p>
          </p:txBody>
        </p:sp>
      </p:grpSp>
    </p:spTree>
    <p:extLst>
      <p:ext uri="{BB962C8B-B14F-4D97-AF65-F5344CB8AC3E}">
        <p14:creationId xmlns:p14="http://schemas.microsoft.com/office/powerpoint/2010/main" val="82629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Certificação</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132495" y="3106109"/>
            <a:ext cx="2064333" cy="400110"/>
          </a:xfrm>
          <a:prstGeom prst="rect">
            <a:avLst/>
          </a:prstGeom>
          <a:noFill/>
        </p:spPr>
        <p:txBody>
          <a:bodyPr wrap="square" rtlCol="0">
            <a:spAutoFit/>
          </a:bodyPr>
          <a:lstStyle/>
          <a:p>
            <a:r>
              <a:rPr lang="pt-BR" sz="2000" dirty="0">
                <a:latin typeface="Comic Sans MS" panose="030F0702030302020204" pitchFamily="66" charset="0"/>
              </a:rPr>
              <a:t>Certificação</a:t>
            </a:r>
          </a:p>
        </p:txBody>
      </p:sp>
      <p:sp>
        <p:nvSpPr>
          <p:cNvPr id="4" name="Chave Esquerda 3">
            <a:extLst>
              <a:ext uri="{FF2B5EF4-FFF2-40B4-BE49-F238E27FC236}">
                <a16:creationId xmlns:a16="http://schemas.microsoft.com/office/drawing/2014/main" id="{FE748660-6089-484E-98A0-FBE9844686A3}"/>
              </a:ext>
            </a:extLst>
          </p:cNvPr>
          <p:cNvSpPr/>
          <p:nvPr/>
        </p:nvSpPr>
        <p:spPr>
          <a:xfrm>
            <a:off x="1925711" y="1669306"/>
            <a:ext cx="515931" cy="3273717"/>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91530" y="2043408"/>
            <a:ext cx="8969191" cy="830997"/>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A designação de integrantes da ouvidoria fica condicionada à comprovação de aptidão no exame de certificação.</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39827" y="2126259"/>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22799" y="3629652"/>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3629652"/>
            <a:ext cx="8740868"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O exame de certificação deve abranger, no mínimo, temas relativos à </a:t>
            </a:r>
            <a:r>
              <a:rPr lang="pt-BR" sz="2400" b="1" u="sng" dirty="0">
                <a:solidFill>
                  <a:srgbClr val="002060"/>
                </a:solidFill>
                <a:effectLst/>
                <a:ea typeface="MS Mincho" panose="02020609040205080304" pitchFamily="49" charset="-128"/>
                <a:cs typeface="Times New Roman" panose="02020603050405020304" pitchFamily="18" charset="0"/>
              </a:rPr>
              <a:t>ética, aos direitos do consumidor e à mediação de conflitos</a:t>
            </a:r>
            <a:endParaRPr lang="pt-BR" sz="2400" b="1" u="sng" dirty="0">
              <a:solidFill>
                <a:srgbClr val="002060"/>
              </a:solidFill>
            </a:endParaRPr>
          </a:p>
        </p:txBody>
      </p:sp>
    </p:spTree>
    <p:extLst>
      <p:ext uri="{BB962C8B-B14F-4D97-AF65-F5344CB8AC3E}">
        <p14:creationId xmlns:p14="http://schemas.microsoft.com/office/powerpoint/2010/main" val="15496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Avaliação Direta da Qualidade</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119343" y="3044554"/>
            <a:ext cx="2064333" cy="523220"/>
          </a:xfrm>
          <a:prstGeom prst="rect">
            <a:avLst/>
          </a:prstGeom>
          <a:noFill/>
        </p:spPr>
        <p:txBody>
          <a:bodyPr wrap="square" rtlCol="0">
            <a:spAutoFit/>
          </a:bodyPr>
          <a:lstStyle/>
          <a:p>
            <a:r>
              <a:rPr lang="pt-BR" sz="2800" dirty="0">
                <a:latin typeface="Comic Sans MS" panose="030F0702030302020204" pitchFamily="66" charset="0"/>
              </a:rPr>
              <a:t>Avaliação</a:t>
            </a:r>
          </a:p>
        </p:txBody>
      </p:sp>
      <p:sp>
        <p:nvSpPr>
          <p:cNvPr id="4" name="Chave Esquerda 3">
            <a:extLst>
              <a:ext uri="{FF2B5EF4-FFF2-40B4-BE49-F238E27FC236}">
                <a16:creationId xmlns:a16="http://schemas.microsoft.com/office/drawing/2014/main" id="{FE748660-6089-484E-98A0-FBE9844686A3}"/>
              </a:ext>
            </a:extLst>
          </p:cNvPr>
          <p:cNvSpPr/>
          <p:nvPr/>
        </p:nvSpPr>
        <p:spPr>
          <a:xfrm>
            <a:off x="1925711" y="1669306"/>
            <a:ext cx="515931" cy="3273717"/>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1818482"/>
            <a:ext cx="8969191" cy="830997"/>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As instituições devem implantar instrumentos de avaliação direta da qualidade.</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22799" y="1972370"/>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22799" y="3101957"/>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2911731"/>
            <a:ext cx="8740868"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 </a:t>
            </a:r>
            <a:r>
              <a:rPr lang="pt-BR" sz="2400" dirty="0">
                <a:ea typeface="MS Mincho" panose="02020609040205080304" pitchFamily="49" charset="-128"/>
                <a:cs typeface="Times New Roman" panose="02020603050405020304" pitchFamily="18" charset="0"/>
              </a:rPr>
              <a:t>avaliação é </a:t>
            </a:r>
            <a:r>
              <a:rPr lang="pt-BR" sz="2400" dirty="0">
                <a:effectLst/>
                <a:ea typeface="MS Mincho" panose="02020609040205080304" pitchFamily="49" charset="-128"/>
                <a:cs typeface="Times New Roman" panose="02020603050405020304" pitchFamily="18" charset="0"/>
              </a:rPr>
              <a:t>estruturada de forma a obter notas entre 1 e 5, sendo 1 o nível de satisfação mais baixo e 5 o nível de satisfação mais alto;</a:t>
            </a:r>
            <a:endParaRPr lang="pt-BR" sz="2400" b="1" u="sng" dirty="0">
              <a:solidFill>
                <a:srgbClr val="002060"/>
              </a:solidFill>
            </a:endParaRPr>
          </a:p>
        </p:txBody>
      </p:sp>
      <p:sp>
        <p:nvSpPr>
          <p:cNvPr id="9" name="CaixaDeTexto 8">
            <a:extLst>
              <a:ext uri="{FF2B5EF4-FFF2-40B4-BE49-F238E27FC236}">
                <a16:creationId xmlns:a16="http://schemas.microsoft.com/office/drawing/2014/main" id="{7CDC42F8-C802-4559-8220-2EEBBC86E023}"/>
              </a:ext>
            </a:extLst>
          </p:cNvPr>
          <p:cNvSpPr txBox="1"/>
          <p:nvPr/>
        </p:nvSpPr>
        <p:spPr>
          <a:xfrm>
            <a:off x="3019812" y="3991977"/>
            <a:ext cx="8740868"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 </a:t>
            </a:r>
            <a:r>
              <a:rPr lang="pt-BR" sz="2400" dirty="0">
                <a:ea typeface="MS Mincho" panose="02020609040205080304" pitchFamily="49" charset="-128"/>
                <a:cs typeface="Times New Roman" panose="02020603050405020304" pitchFamily="18" charset="0"/>
              </a:rPr>
              <a:t>avaliação deve ser disponibilizada em até 1 dia útil, após a resposta conclusiva e concluída em até 5 dias úteis.</a:t>
            </a:r>
            <a:endParaRPr lang="pt-BR" sz="2400" b="1" u="sng" dirty="0">
              <a:solidFill>
                <a:srgbClr val="002060"/>
              </a:solidFill>
            </a:endParaRPr>
          </a:p>
        </p:txBody>
      </p:sp>
      <p:pic>
        <p:nvPicPr>
          <p:cNvPr id="12" name="Imagem 11">
            <a:extLst>
              <a:ext uri="{FF2B5EF4-FFF2-40B4-BE49-F238E27FC236}">
                <a16:creationId xmlns:a16="http://schemas.microsoft.com/office/drawing/2014/main" id="{FF40216F-2785-475A-A6EB-7F70EDA14CE8}"/>
              </a:ext>
            </a:extLst>
          </p:cNvPr>
          <p:cNvPicPr>
            <a:picLocks noChangeAspect="1"/>
          </p:cNvPicPr>
          <p:nvPr/>
        </p:nvPicPr>
        <p:blipFill>
          <a:blip r:embed="rId3"/>
          <a:stretch>
            <a:fillRect/>
          </a:stretch>
        </p:blipFill>
        <p:spPr>
          <a:xfrm>
            <a:off x="2327703" y="4158192"/>
            <a:ext cx="567492" cy="523220"/>
          </a:xfrm>
          <a:prstGeom prst="rect">
            <a:avLst/>
          </a:prstGeom>
        </p:spPr>
      </p:pic>
    </p:spTree>
    <p:extLst>
      <p:ext uri="{BB962C8B-B14F-4D97-AF65-F5344CB8AC3E}">
        <p14:creationId xmlns:p14="http://schemas.microsoft.com/office/powerpoint/2010/main" val="134484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Disposições Finais</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82877" y="2948068"/>
            <a:ext cx="2064333" cy="830997"/>
          </a:xfrm>
          <a:prstGeom prst="rect">
            <a:avLst/>
          </a:prstGeom>
          <a:noFill/>
        </p:spPr>
        <p:txBody>
          <a:bodyPr wrap="square" rtlCol="0">
            <a:spAutoFit/>
          </a:bodyPr>
          <a:lstStyle/>
          <a:p>
            <a:r>
              <a:rPr lang="pt-BR" sz="2400" dirty="0">
                <a:latin typeface="Comic Sans MS" panose="030F0702030302020204" pitchFamily="66" charset="0"/>
              </a:rPr>
              <a:t>Disposições </a:t>
            </a:r>
            <a:br>
              <a:rPr lang="pt-BR" sz="2400" dirty="0">
                <a:latin typeface="Comic Sans MS" panose="030F0702030302020204" pitchFamily="66" charset="0"/>
              </a:rPr>
            </a:br>
            <a:r>
              <a:rPr lang="pt-BR" sz="2400" dirty="0">
                <a:latin typeface="Comic Sans MS" panose="030F0702030302020204" pitchFamily="66" charset="0"/>
              </a:rPr>
              <a:t>Finais</a:t>
            </a:r>
          </a:p>
        </p:txBody>
      </p:sp>
      <p:sp>
        <p:nvSpPr>
          <p:cNvPr id="4" name="Chave Esquerda 3">
            <a:extLst>
              <a:ext uri="{FF2B5EF4-FFF2-40B4-BE49-F238E27FC236}">
                <a16:creationId xmlns:a16="http://schemas.microsoft.com/office/drawing/2014/main" id="{FE748660-6089-484E-98A0-FBE9844686A3}"/>
              </a:ext>
            </a:extLst>
          </p:cNvPr>
          <p:cNvSpPr/>
          <p:nvPr/>
        </p:nvSpPr>
        <p:spPr>
          <a:xfrm>
            <a:off x="1925711" y="1669306"/>
            <a:ext cx="515931" cy="3273717"/>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1818482"/>
            <a:ext cx="8969191" cy="830997"/>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Documentação e gravações devem ser mantidas pelo prazo mínimo de 5 anos à disposição do Banco Central</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22799" y="1972370"/>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34062" y="3685933"/>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3347379"/>
            <a:ext cx="8740868" cy="1200329"/>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O número de telefone para acesso gratuito à ouvidoria e os dados do diretor responsável pela ouvidoria devem ser atualizados permanentemente junto ao Banco Central</a:t>
            </a:r>
            <a:endParaRPr lang="pt-BR" sz="2400" b="1" u="sng" dirty="0">
              <a:solidFill>
                <a:srgbClr val="002060"/>
              </a:solidFill>
            </a:endParaRPr>
          </a:p>
        </p:txBody>
      </p:sp>
    </p:spTree>
    <p:extLst>
      <p:ext uri="{BB962C8B-B14F-4D97-AF65-F5344CB8AC3E}">
        <p14:creationId xmlns:p14="http://schemas.microsoft.com/office/powerpoint/2010/main" val="77072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- 2015</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906307"/>
            <a:ext cx="11519887" cy="3447098"/>
          </a:xfrm>
          <a:prstGeom prst="rect">
            <a:avLst/>
          </a:prstGeom>
          <a:noFill/>
        </p:spPr>
        <p:txBody>
          <a:bodyPr wrap="square">
            <a:spAutoFit/>
          </a:bodyPr>
          <a:lstStyle/>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Nos termos da Resolução CMN nº 3.849, de 25/03/2010, o acesso telefônico da ouvidoria deve ser</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a) pago com tarifa mínima</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b) gratuito para todos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c) cobrado se o reclamante não tiver razão</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d) gratuito apenas para aqueles que têm renda mínima</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e) pago pelos clientes inadimplentes</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691157"/>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75931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- 2015</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906307"/>
            <a:ext cx="11519887" cy="3447098"/>
          </a:xfrm>
          <a:prstGeom prst="rect">
            <a:avLst/>
          </a:prstGeom>
          <a:noFill/>
        </p:spPr>
        <p:txBody>
          <a:bodyPr wrap="square">
            <a:spAutoFit/>
          </a:bodyPr>
          <a:lstStyle/>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De acordo com a Resolução CMN nº 3.849, de 25/03/2010, as instituições financeiras devem designar os nomes do ouvidor e do diretor responsável pela área ao</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a) Comitê de Valores Mobiliários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b) Procon</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c) Secretário de Defesa do Consumidor</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d) Banco Central</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e) Representante dos consumidores na instituição</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691157"/>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D</a:t>
            </a:r>
          </a:p>
        </p:txBody>
      </p:sp>
    </p:spTree>
    <p:extLst>
      <p:ext uri="{BB962C8B-B14F-4D97-AF65-F5344CB8AC3E}">
        <p14:creationId xmlns:p14="http://schemas.microsoft.com/office/powerpoint/2010/main" val="350179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- 2015</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906307"/>
            <a:ext cx="11519887" cy="3816429"/>
          </a:xfrm>
          <a:prstGeom prst="rect">
            <a:avLst/>
          </a:prstGeom>
          <a:noFill/>
        </p:spPr>
        <p:txBody>
          <a:bodyPr wrap="square">
            <a:spAutoFit/>
          </a:bodyPr>
          <a:lstStyle/>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Um banco que vem atuando autonomamente sem vinculação a qualquer conglomerado financeiro poderá, nesse caso, nos termos da Resolução CMN nº 4.433/2015, compartilhar ouvidoria com a seguinte instituição:</a:t>
            </a:r>
          </a:p>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a) Órgão autorizado a funcionar pelo Banco Central.</a:t>
            </a:r>
          </a:p>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b) Sociedade de capital aberto autorizada pela Comissão de Valores Mobiliários.</a:t>
            </a:r>
          </a:p>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c) Associação de classe à qual seja filiado.</a:t>
            </a:r>
          </a:p>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d) Banco vinculado a qualquer grupo financeiro nacional.</a:t>
            </a:r>
          </a:p>
          <a:p>
            <a:pPr algn="just">
              <a:spcBef>
                <a:spcPts val="600"/>
              </a:spcBef>
              <a:spcAft>
                <a:spcPts val="600"/>
              </a:spcAft>
              <a:tabLst>
                <a:tab pos="323850" algn="l"/>
              </a:tabLst>
            </a:pPr>
            <a:r>
              <a:rPr lang="pt-BR" sz="2400" dirty="0">
                <a:latin typeface="Corbel" panose="020B0503020204020204" pitchFamily="34" charset="0"/>
                <a:ea typeface="Corbel" panose="020B0503020204020204" pitchFamily="34" charset="0"/>
                <a:cs typeface="Times New Roman" panose="02020603050405020304" pitchFamily="18" charset="0"/>
              </a:rPr>
              <a:t>e) Sociedade especializada em relações com terceiros.</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691157"/>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C</a:t>
            </a:r>
          </a:p>
        </p:txBody>
      </p:sp>
    </p:spTree>
    <p:extLst>
      <p:ext uri="{BB962C8B-B14F-4D97-AF65-F5344CB8AC3E}">
        <p14:creationId xmlns:p14="http://schemas.microsoft.com/office/powerpoint/2010/main" val="100158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- 2015</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906307"/>
            <a:ext cx="11519887" cy="4401205"/>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O ouvidor de uma instituição financeira exerce a sua função com diligência, procurando resolver a contento todas as reclamações dos clientes, inclusive recomendando mecanismos para evitar problemas similares aos já detectados no curso da sua atividade.</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Possuindo parca estrutura administrativa, acumula a resolução de problemas com a gerência de uma reduzida equipe e a elaboração de relatórios que, nos termos da Resolução CMN nº 4.433/2015, devem ser encaminhados a algumas instâncias, entre as quais 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Sindicato dos Bancos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Órgão de Defesa do Consumidor</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Banco Central</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Presidente do Banco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Comitê de Auditoria</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951693"/>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E</a:t>
            </a:r>
          </a:p>
        </p:txBody>
      </p:sp>
      <p:sp>
        <p:nvSpPr>
          <p:cNvPr id="6" name="CaixaDeTexto 5">
            <a:extLst>
              <a:ext uri="{FF2B5EF4-FFF2-40B4-BE49-F238E27FC236}">
                <a16:creationId xmlns:a16="http://schemas.microsoft.com/office/drawing/2014/main" id="{D72CFF70-63A6-4532-8A0A-C0AB2F329A80}"/>
              </a:ext>
            </a:extLst>
          </p:cNvPr>
          <p:cNvSpPr txBox="1"/>
          <p:nvPr/>
        </p:nvSpPr>
        <p:spPr>
          <a:xfrm>
            <a:off x="4455778" y="3442447"/>
            <a:ext cx="7224113" cy="1999265"/>
          </a:xfrm>
          <a:prstGeom prst="rect">
            <a:avLst/>
          </a:prstGeom>
          <a:noFill/>
        </p:spPr>
        <p:txBody>
          <a:bodyPr wrap="square">
            <a:spAutoFit/>
          </a:bodyPr>
          <a:lstStyle/>
          <a:p>
            <a:pPr algn="just">
              <a:lnSpc>
                <a:spcPct val="120000"/>
              </a:lnSpc>
              <a:spcBef>
                <a:spcPts val="600"/>
              </a:spcBef>
              <a:spcAft>
                <a:spcPts val="600"/>
              </a:spcAft>
              <a:tabLst>
                <a:tab pos="323850" algn="l"/>
              </a:tabLst>
            </a:pP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Art. 12. O diretor responsável pela ouvidoria deve elaborar </a:t>
            </a:r>
            <a:r>
              <a:rPr lang="pt-BR" sz="1600" b="1" i="1" u="sng" dirty="0">
                <a:solidFill>
                  <a:srgbClr val="FF7000"/>
                </a:solidFill>
                <a:effectLst/>
                <a:latin typeface="Corbel" panose="020B0503020204020204" pitchFamily="34" charset="0"/>
                <a:ea typeface="MS Mincho" panose="02020609040205080304" pitchFamily="49" charset="-128"/>
                <a:cs typeface="Times New Roman" panose="02020603050405020304" pitchFamily="18" charset="0"/>
              </a:rPr>
              <a:t>relatório semestral quantitativo e qualitativo</a:t>
            </a: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 referente às atividades desenvolvidas pela ouvidoria, nas </a:t>
            </a:r>
            <a:r>
              <a:rPr lang="pt-BR" sz="1600" i="1" dirty="0" err="1">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datas-base</a:t>
            </a: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 de </a:t>
            </a:r>
            <a:r>
              <a:rPr lang="pt-BR" sz="1600" b="1" i="1" u="sng" dirty="0">
                <a:solidFill>
                  <a:srgbClr val="FF7000"/>
                </a:solidFill>
                <a:effectLst/>
                <a:latin typeface="Corbel" panose="020B0503020204020204" pitchFamily="34" charset="0"/>
                <a:ea typeface="MS Mincho" panose="02020609040205080304" pitchFamily="49" charset="-128"/>
                <a:cs typeface="Times New Roman" panose="02020603050405020304" pitchFamily="18" charset="0"/>
              </a:rPr>
              <a:t>30 de junho e 31 de dezembro</a:t>
            </a: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a:t>
            </a:r>
            <a:endParaRPr lang="pt-BR" sz="1600" dirty="0">
              <a:effectLst/>
              <a:latin typeface="Corbel" panose="020B0503020204020204" pitchFamily="34" charset="0"/>
              <a:ea typeface="MS Mincho" panose="02020609040205080304" pitchFamily="49" charset="-128"/>
              <a:cs typeface="Times New Roman" panose="02020603050405020304" pitchFamily="18" charset="0"/>
            </a:endParaRPr>
          </a:p>
          <a:p>
            <a:pPr algn="just">
              <a:lnSpc>
                <a:spcPct val="120000"/>
              </a:lnSpc>
              <a:spcBef>
                <a:spcPts val="600"/>
              </a:spcBef>
              <a:spcAft>
                <a:spcPts val="600"/>
              </a:spcAft>
              <a:tabLst>
                <a:tab pos="323850" algn="l"/>
              </a:tabLst>
            </a:pP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Parágrafo único. O relatório de que trata o caput deve ser encaminhado à </a:t>
            </a:r>
            <a:r>
              <a:rPr lang="pt-BR" sz="1600" b="1" i="1" u="sng" dirty="0">
                <a:solidFill>
                  <a:srgbClr val="FF7000"/>
                </a:solidFill>
                <a:effectLst/>
                <a:latin typeface="Corbel" panose="020B0503020204020204" pitchFamily="34" charset="0"/>
                <a:ea typeface="MS Mincho" panose="02020609040205080304" pitchFamily="49" charset="-128"/>
                <a:cs typeface="Times New Roman" panose="02020603050405020304" pitchFamily="18" charset="0"/>
              </a:rPr>
              <a:t>auditoria interna, ao comitê de auditoria, quando constituído, e ao conselho de administração ou, na sua ausência, à diretoria da instituição</a:t>
            </a:r>
            <a:r>
              <a:rPr lang="pt-BR" sz="1600" i="1"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a:t>
            </a:r>
            <a:endParaRPr lang="pt-BR" sz="1600" dirty="0">
              <a:effectLst/>
              <a:latin typeface="Corbel" panose="020B050302020402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24088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- 2013</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781047"/>
            <a:ext cx="11519887" cy="5170646"/>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Segundo a Resolução CMN no 3.849/2010, no tocante à instituição do componente organizacional de ouvidoria, o estatuto ou contrato social da Instituição Financeira deve conter, de forma expressa,</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o nome do ouvidor, que deverá ser o do ouvidor da associação de classe, bolsa de valores ou bolsa de mercadorias e de futuros, entidade ou empresa que constituir a ouvidoria.</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o compromisso expresso da instituição no sentido de criar condições adequadas para o funcionamento da ouvidoria, bem como para que sua atuação seja pautada pela transparência, independência, imparcialidade e isenção.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o relatório semestral, na forma definida pelo Banco Central do Brasil, relativo às atividades da ouvidoria, sempre que identificada ocorrência relevante.</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as obrigações da instituição a fim de dificultar o acesso da ouvidoria às informações necessárias para a elaboração de resposta adequada às reclamações recebidas, prescindindo do apoio administrativo.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o relatório quantitativo e qualitativo acerca da atuação da ouvidoria, contendo as proposições quanto às medidas corretivas ou de aprimoramento de procedimentos e rotinas, em decorrência da análise das reclamações recebidas.</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951693"/>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304256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- 2013</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781047"/>
            <a:ext cx="11519887" cy="3323987"/>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Um banco possui dentre os seus clientes pessoas jurídicas classificadas como microempresas pela legislação própria. Nesse caso, nos termos da Resolução CMN no 3.849/2010, é necessário instituir Ouvidoria que, dentre outras atribuições, deverá realizar, quanto a eventuais conflitos, a atividade de</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julgamento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acordo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arbitragem</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juizado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mediação</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951693"/>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E</a:t>
            </a:r>
          </a:p>
        </p:txBody>
      </p:sp>
    </p:spTree>
    <p:extLst>
      <p:ext uri="{BB962C8B-B14F-4D97-AF65-F5344CB8AC3E}">
        <p14:creationId xmlns:p14="http://schemas.microsoft.com/office/powerpoint/2010/main" val="256470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CESGRANRIO – BB –Escriturário - 2013</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781047"/>
            <a:ext cx="11519887" cy="3323987"/>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O gerente da Ouvidoria de uma instituição financeira deve ser rigoroso no cumprimento dos prazos para responder aos reclamos dos clientes. Nos termos da Resolução CMN no 4.433/2015, o prazo de resposta para as demandas, em dias úteis, não pode ultrapassar</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trinta dias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vinte</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cinco</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dez</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quinze</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875039"/>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D</a:t>
            </a:r>
          </a:p>
        </p:txBody>
      </p:sp>
    </p:spTree>
    <p:extLst>
      <p:ext uri="{BB962C8B-B14F-4D97-AF65-F5344CB8AC3E}">
        <p14:creationId xmlns:p14="http://schemas.microsoft.com/office/powerpoint/2010/main" val="1662335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a:extLst>
              <a:ext uri="{FF2B5EF4-FFF2-40B4-BE49-F238E27FC236}">
                <a16:creationId xmlns:a16="http://schemas.microsoft.com/office/drawing/2014/main" id="{3988497F-F703-1955-58AB-AD60D4B9B2D0}"/>
              </a:ext>
            </a:extLst>
          </p:cNvPr>
          <p:cNvSpPr txBox="1"/>
          <p:nvPr/>
        </p:nvSpPr>
        <p:spPr>
          <a:xfrm>
            <a:off x="1059006" y="3335648"/>
            <a:ext cx="10041628" cy="584775"/>
          </a:xfrm>
          <a:prstGeom prst="rect">
            <a:avLst/>
          </a:prstGeom>
          <a:noFill/>
        </p:spPr>
        <p:txBody>
          <a:bodyPr wrap="square" rtlCol="0">
            <a:spAutoFit/>
          </a:bodyPr>
          <a:lstStyle/>
          <a:p>
            <a:pPr algn="ctr"/>
            <a:r>
              <a:rPr lang="pt-BR" sz="3200" b="1" dirty="0">
                <a:solidFill>
                  <a:srgbClr val="003250"/>
                </a:solidFill>
                <a:latin typeface="Poppins ExtraBold" panose="00000900000000000000" pitchFamily="2" charset="0"/>
                <a:cs typeface="Poppins ExtraBold" panose="00000900000000000000" pitchFamily="2" charset="0"/>
              </a:rPr>
              <a:t>RESOLUÇÃO CMN  N. 4860/2020</a:t>
            </a:r>
          </a:p>
        </p:txBody>
      </p:sp>
      <p:sp>
        <p:nvSpPr>
          <p:cNvPr id="7" name="CaixaDeTexto 6">
            <a:extLst>
              <a:ext uri="{FF2B5EF4-FFF2-40B4-BE49-F238E27FC236}">
                <a16:creationId xmlns:a16="http://schemas.microsoft.com/office/drawing/2014/main" id="{0E311ECC-AFFB-8EC3-43B3-F840DA58D4DA}"/>
              </a:ext>
            </a:extLst>
          </p:cNvPr>
          <p:cNvSpPr txBox="1"/>
          <p:nvPr/>
        </p:nvSpPr>
        <p:spPr>
          <a:xfrm>
            <a:off x="831806" y="2412318"/>
            <a:ext cx="10528387" cy="923330"/>
          </a:xfrm>
          <a:prstGeom prst="rect">
            <a:avLst/>
          </a:prstGeom>
          <a:noFill/>
        </p:spPr>
        <p:txBody>
          <a:bodyPr wrap="square" rtlCol="0">
            <a:spAutoFit/>
          </a:bodyPr>
          <a:lstStyle/>
          <a:p>
            <a:pPr algn="ctr"/>
            <a:r>
              <a:rPr lang="pt-BR" sz="5400" dirty="0">
                <a:solidFill>
                  <a:srgbClr val="001E2D"/>
                </a:solidFill>
                <a:latin typeface="Poppins ExtraBold" panose="00000900000000000000" pitchFamily="2" charset="0"/>
                <a:cs typeface="Poppins ExtraBold" panose="00000900000000000000" pitchFamily="2" charset="0"/>
              </a:rPr>
              <a:t>FAIXA PRETA EM CESGRANRIO</a:t>
            </a:r>
          </a:p>
        </p:txBody>
      </p:sp>
      <p:pic>
        <p:nvPicPr>
          <p:cNvPr id="11" name="Imagem 10">
            <a:extLst>
              <a:ext uri="{FF2B5EF4-FFF2-40B4-BE49-F238E27FC236}">
                <a16:creationId xmlns:a16="http://schemas.microsoft.com/office/drawing/2014/main" id="{0D193D40-9877-D523-4BBC-548F01D20E09}"/>
              </a:ext>
            </a:extLst>
          </p:cNvPr>
          <p:cNvPicPr>
            <a:picLocks noChangeAspect="1"/>
          </p:cNvPicPr>
          <p:nvPr/>
        </p:nvPicPr>
        <p:blipFill rotWithShape="1">
          <a:blip r:embed="rId3">
            <a:extLst>
              <a:ext uri="{28A0092B-C50C-407E-A947-70E740481C1C}">
                <a14:useLocalDpi xmlns:a14="http://schemas.microsoft.com/office/drawing/2010/main" val="0"/>
              </a:ext>
            </a:extLst>
          </a:blip>
          <a:srcRect l="40462" t="14117" r="10230" b="17682"/>
          <a:stretch/>
        </p:blipFill>
        <p:spPr>
          <a:xfrm>
            <a:off x="394138" y="5551906"/>
            <a:ext cx="1576552" cy="1047945"/>
          </a:xfrm>
          <a:prstGeom prst="rect">
            <a:avLst/>
          </a:prstGeom>
        </p:spPr>
      </p:pic>
      <p:grpSp>
        <p:nvGrpSpPr>
          <p:cNvPr id="22" name="Agrupar 21">
            <a:extLst>
              <a:ext uri="{FF2B5EF4-FFF2-40B4-BE49-F238E27FC236}">
                <a16:creationId xmlns:a16="http://schemas.microsoft.com/office/drawing/2014/main" id="{A9B34A26-50F3-A98E-2480-BD752F20DA60}"/>
              </a:ext>
            </a:extLst>
          </p:cNvPr>
          <p:cNvGrpSpPr/>
          <p:nvPr/>
        </p:nvGrpSpPr>
        <p:grpSpPr>
          <a:xfrm>
            <a:off x="2706243" y="4166927"/>
            <a:ext cx="6779512" cy="646331"/>
            <a:chOff x="3296141" y="3357528"/>
            <a:chExt cx="6779512" cy="646331"/>
          </a:xfrm>
        </p:grpSpPr>
        <p:pic>
          <p:nvPicPr>
            <p:cNvPr id="15" name="Imagem 14">
              <a:extLst>
                <a:ext uri="{FF2B5EF4-FFF2-40B4-BE49-F238E27FC236}">
                  <a16:creationId xmlns:a16="http://schemas.microsoft.com/office/drawing/2014/main" id="{949911AA-9F2D-DE85-2A66-12EE906A31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6141" y="3468786"/>
              <a:ext cx="423815" cy="423815"/>
            </a:xfrm>
            <a:prstGeom prst="rect">
              <a:avLst/>
            </a:prstGeom>
          </p:spPr>
        </p:pic>
        <p:pic>
          <p:nvPicPr>
            <p:cNvPr id="19" name="Imagem 18">
              <a:extLst>
                <a:ext uri="{FF2B5EF4-FFF2-40B4-BE49-F238E27FC236}">
                  <a16:creationId xmlns:a16="http://schemas.microsoft.com/office/drawing/2014/main" id="{1F0E9B29-0E6F-BCA4-A989-522525A212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5903" y="3468786"/>
              <a:ext cx="423815" cy="423815"/>
            </a:xfrm>
            <a:prstGeom prst="rect">
              <a:avLst/>
            </a:prstGeom>
          </p:spPr>
        </p:pic>
        <p:sp>
          <p:nvSpPr>
            <p:cNvPr id="20" name="CaixaDeTexto 19">
              <a:extLst>
                <a:ext uri="{FF2B5EF4-FFF2-40B4-BE49-F238E27FC236}">
                  <a16:creationId xmlns:a16="http://schemas.microsoft.com/office/drawing/2014/main" id="{C3634774-7B5A-59DB-2E9D-3D4E7C71732A}"/>
                </a:ext>
              </a:extLst>
            </p:cNvPr>
            <p:cNvSpPr txBox="1"/>
            <p:nvPr/>
          </p:nvSpPr>
          <p:spPr>
            <a:xfrm>
              <a:off x="3681891" y="3496027"/>
              <a:ext cx="2455367" cy="369332"/>
            </a:xfrm>
            <a:prstGeom prst="rect">
              <a:avLst/>
            </a:prstGeom>
            <a:noFill/>
          </p:spPr>
          <p:txBody>
            <a:bodyPr wrap="square" rtlCol="0">
              <a:spAutoFit/>
            </a:bodyPr>
            <a:lstStyle/>
            <a:p>
              <a:r>
                <a:rPr lang="pt-BR" b="1" dirty="0">
                  <a:solidFill>
                    <a:srgbClr val="003250"/>
                  </a:solidFill>
                  <a:latin typeface="Poppins" panose="00000500000000000000" pitchFamily="2" charset="0"/>
                  <a:cs typeface="Poppins" panose="00000500000000000000" pitchFamily="2" charset="0"/>
                </a:rPr>
                <a:t>profmarcelosoares</a:t>
              </a:r>
            </a:p>
          </p:txBody>
        </p:sp>
        <p:sp>
          <p:nvSpPr>
            <p:cNvPr id="21" name="CaixaDeTexto 20">
              <a:extLst>
                <a:ext uri="{FF2B5EF4-FFF2-40B4-BE49-F238E27FC236}">
                  <a16:creationId xmlns:a16="http://schemas.microsoft.com/office/drawing/2014/main" id="{2568DE78-5C72-78CE-424A-E19E03173965}"/>
                </a:ext>
              </a:extLst>
            </p:cNvPr>
            <p:cNvSpPr txBox="1"/>
            <p:nvPr/>
          </p:nvSpPr>
          <p:spPr>
            <a:xfrm>
              <a:off x="6669718" y="3357528"/>
              <a:ext cx="3405935" cy="646331"/>
            </a:xfrm>
            <a:prstGeom prst="rect">
              <a:avLst/>
            </a:prstGeom>
            <a:noFill/>
          </p:spPr>
          <p:txBody>
            <a:bodyPr wrap="square" rtlCol="0">
              <a:spAutoFit/>
            </a:bodyPr>
            <a:lstStyle/>
            <a:p>
              <a:r>
                <a:rPr lang="pt-BR" b="1" dirty="0">
                  <a:solidFill>
                    <a:srgbClr val="003250"/>
                  </a:solidFill>
                  <a:latin typeface="Poppins" panose="00000500000000000000" pitchFamily="2" charset="0"/>
                  <a:cs typeface="Poppins" panose="00000500000000000000" pitchFamily="2" charset="0"/>
                </a:rPr>
                <a:t>Administração Faixa Preta – Prof. Marcelo Soares</a:t>
              </a:r>
            </a:p>
          </p:txBody>
        </p:sp>
      </p:grpSp>
    </p:spTree>
    <p:extLst>
      <p:ext uri="{BB962C8B-B14F-4D97-AF65-F5344CB8AC3E}">
        <p14:creationId xmlns:p14="http://schemas.microsoft.com/office/powerpoint/2010/main" val="3817173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FCC – BB –Escriturário - 2012</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781047"/>
            <a:ext cx="11519887" cy="5632311"/>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Um cliente do Banco ZZY enfrenta um problema referente à tarifação indevida sobre seu extrato bancário. Sem solução para a questão, resolve encaminhar sua reclamação à ouvidoria do Banco, que segue rigorosamente as determinações contidas na Resolução CMN no 3.849 de 25/03/2010, que dispõe sobre as ouvidorias das instituições financeiras.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Segundo esta Resolução do CMN, caracteriza corretamente a ouvidoria:</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A ouvidoria tem a atribuição de receber as reclamações dos clientes e usuários de produtos e serviços do Banco, mas não a de lhes dar qualquer tratamento formal.</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O Banco não tem a incumbência de garantir o acesso gratuito aos clientes e usuários de produtos e serviços ao atendimento da ouvidoria.</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A ouvidoria deve informar aos reclamantes o prazo previsto para resposta final, o qual não pode ultrapassar quarenta dias corridos, contados da data da protocolização da ocorrência.</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A ouvidoria deve desempenhar a função de canal de comunicação entre o banco, seus clientes e usuários de seus produtos e serviços.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É vedada à instituição financeira expressar em seu estatuto ou contrato social o compromisso de criar condições adequadas para o funcionamento da ouvidoria.</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8174131" y="6090192"/>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D</a:t>
            </a:r>
          </a:p>
        </p:txBody>
      </p:sp>
    </p:spTree>
    <p:extLst>
      <p:ext uri="{BB962C8B-B14F-4D97-AF65-F5344CB8AC3E}">
        <p14:creationId xmlns:p14="http://schemas.microsoft.com/office/powerpoint/2010/main" val="333142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FCC – BB –Escriturário - 2011</a:t>
            </a:r>
            <a:r>
              <a:rPr lang="pt-BR" sz="3200" dirty="0">
                <a:solidFill>
                  <a:schemeClr val="accent2"/>
                </a:solidFill>
                <a:latin typeface="Corbel" panose="020B0503020204020204" pitchFamily="34" charset="0"/>
              </a:rPr>
              <a:t>]</a:t>
            </a:r>
          </a:p>
        </p:txBody>
      </p:sp>
      <p:sp>
        <p:nvSpPr>
          <p:cNvPr id="11" name="CaixaDeTexto 10">
            <a:extLst>
              <a:ext uri="{FF2B5EF4-FFF2-40B4-BE49-F238E27FC236}">
                <a16:creationId xmlns:a16="http://schemas.microsoft.com/office/drawing/2014/main" id="{5CB0ACF9-1B60-49FF-B3CB-1D53AE4CB0AC}"/>
              </a:ext>
            </a:extLst>
          </p:cNvPr>
          <p:cNvSpPr txBox="1"/>
          <p:nvPr/>
        </p:nvSpPr>
        <p:spPr>
          <a:xfrm>
            <a:off x="200025" y="781047"/>
            <a:ext cx="11519887" cy="4247317"/>
          </a:xfrm>
          <a:prstGeom prst="rect">
            <a:avLst/>
          </a:prstGeom>
          <a:noFill/>
        </p:spPr>
        <p:txBody>
          <a:bodyPr wrap="square">
            <a:spAutoFit/>
          </a:bodyPr>
          <a:lstStyle/>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Resolução no 3.849/2010 dispõe que as instituições financeiras e demais instituições autorizadas a funcionar pelo Banco Central do Brasil, que tenham como clientes pessoas físicas ou pessoas jurídicas, classificadas como microempresas na forma da legislação própria, devem instituir um componente organizacional de ouvidoria com a atribuição de atuar como canal de comunicação entre essas instituições e</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a) os clientes e usuários de seus produtos e serviços, exceto na mediação de conflitos.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b) os clientes e usuários de seus produtos e serviços, inclusive na mediação de conflitos.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c) com o Banco Central do Brasil, apenas.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d) o Banco Central do Brasil e os clientes e usuários de seus produtos e serviços, inclusive na mediação de conflitos.</a:t>
            </a:r>
          </a:p>
          <a:p>
            <a:pPr algn="just">
              <a:spcBef>
                <a:spcPts val="600"/>
              </a:spcBef>
              <a:spcAft>
                <a:spcPts val="600"/>
              </a:spcAft>
              <a:tabLst>
                <a:tab pos="323850" algn="l"/>
              </a:tabLst>
            </a:pPr>
            <a:r>
              <a:rPr lang="pt-BR" sz="2000" dirty="0">
                <a:latin typeface="Corbel" panose="020B0503020204020204" pitchFamily="34" charset="0"/>
                <a:ea typeface="Corbel" panose="020B0503020204020204" pitchFamily="34" charset="0"/>
                <a:cs typeface="Times New Roman" panose="02020603050405020304" pitchFamily="18" charset="0"/>
              </a:rPr>
              <a:t>e) os clientes e usuários de seus produtos e serviços apenas, nas questões de litígio com o Banco Central do Brasil.</a:t>
            </a:r>
          </a:p>
        </p:txBody>
      </p:sp>
      <p:sp>
        <p:nvSpPr>
          <p:cNvPr id="12" name="CaixaDeTexto 11">
            <a:extLst>
              <a:ext uri="{FF2B5EF4-FFF2-40B4-BE49-F238E27FC236}">
                <a16:creationId xmlns:a16="http://schemas.microsoft.com/office/drawing/2014/main" id="{5C9113F3-5AF0-45BA-89BB-4AAE14EB6525}"/>
              </a:ext>
            </a:extLst>
          </p:cNvPr>
          <p:cNvSpPr txBox="1"/>
          <p:nvPr/>
        </p:nvSpPr>
        <p:spPr>
          <a:xfrm>
            <a:off x="200025" y="5875039"/>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378424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4" y="46329"/>
            <a:ext cx="9546077" cy="584775"/>
          </a:xfrm>
          <a:prstGeom prst="rect">
            <a:avLst/>
          </a:prstGeom>
          <a:noFill/>
        </p:spPr>
        <p:txBody>
          <a:bodyPr wrap="square" rtlCol="0">
            <a:spAutoFit/>
          </a:bodyPr>
          <a:lstStyle/>
          <a:p>
            <a:r>
              <a:rPr lang="pt-BR" sz="3200">
                <a:solidFill>
                  <a:schemeClr val="accent2"/>
                </a:solidFill>
                <a:latin typeface="Corbel" panose="020B0503020204020204" pitchFamily="34" charset="0"/>
              </a:rPr>
              <a:t>[</a:t>
            </a:r>
            <a:r>
              <a:rPr lang="pt-BR" sz="3200">
                <a:solidFill>
                  <a:schemeClr val="accent1">
                    <a:lumMod val="50000"/>
                  </a:schemeClr>
                </a:solidFill>
                <a:latin typeface="Corbel" panose="020B0503020204020204" pitchFamily="34" charset="0"/>
              </a:rPr>
              <a:t> </a:t>
            </a:r>
            <a:r>
              <a:rPr lang="pt-BR" sz="3200" b="1">
                <a:solidFill>
                  <a:schemeClr val="accent1">
                    <a:lumMod val="50000"/>
                  </a:schemeClr>
                </a:solidFill>
                <a:latin typeface="Corbel" panose="020B0503020204020204" pitchFamily="34" charset="0"/>
              </a:rPr>
              <a:t>FIM DE PAPO</a:t>
            </a:r>
            <a:r>
              <a:rPr lang="pt-BR" sz="3200">
                <a:solidFill>
                  <a:schemeClr val="accent2"/>
                </a:solidFill>
                <a:latin typeface="Corbel" panose="020B0503020204020204" pitchFamily="34" charset="0"/>
              </a:rPr>
              <a:t>]</a:t>
            </a:r>
            <a:endParaRPr lang="pt-BR" sz="3200" dirty="0">
              <a:solidFill>
                <a:schemeClr val="accent2"/>
              </a:solidFill>
              <a:latin typeface="Corbel" panose="020B0503020204020204" pitchFamily="34" charset="0"/>
            </a:endParaRPr>
          </a:p>
        </p:txBody>
      </p:sp>
      <p:pic>
        <p:nvPicPr>
          <p:cNvPr id="13" name="Imagem 12" descr="Uma imagem contendo gráfico, texto, desenho&#10;&#10;Descrição gerada automaticamente">
            <a:extLst>
              <a:ext uri="{FF2B5EF4-FFF2-40B4-BE49-F238E27FC236}">
                <a16:creationId xmlns:a16="http://schemas.microsoft.com/office/drawing/2014/main" id="{0FB44F3C-5592-4E98-8E4E-F78EC02450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475" y="5447558"/>
            <a:ext cx="508518" cy="508518"/>
          </a:xfrm>
          <a:prstGeom prst="rect">
            <a:avLst/>
          </a:prstGeom>
        </p:spPr>
      </p:pic>
      <p:sp>
        <p:nvSpPr>
          <p:cNvPr id="14" name="CaixaDeTexto 13">
            <a:extLst>
              <a:ext uri="{FF2B5EF4-FFF2-40B4-BE49-F238E27FC236}">
                <a16:creationId xmlns:a16="http://schemas.microsoft.com/office/drawing/2014/main" id="{842D5A7B-E5DB-4F1C-AEAF-83CD6CD38FF9}"/>
              </a:ext>
            </a:extLst>
          </p:cNvPr>
          <p:cNvSpPr txBox="1"/>
          <p:nvPr/>
        </p:nvSpPr>
        <p:spPr>
          <a:xfrm>
            <a:off x="1026831" y="5447558"/>
            <a:ext cx="3584839" cy="523220"/>
          </a:xfrm>
          <a:prstGeom prst="rect">
            <a:avLst/>
          </a:prstGeom>
          <a:noFill/>
        </p:spPr>
        <p:txBody>
          <a:bodyPr wrap="square" rtlCol="0">
            <a:spAutoFit/>
          </a:bodyPr>
          <a:lstStyle/>
          <a:p>
            <a:r>
              <a:rPr lang="pt-BR" sz="2800" dirty="0">
                <a:solidFill>
                  <a:srgbClr val="002060"/>
                </a:solidFill>
              </a:rPr>
              <a:t>@ profmarcelosoares</a:t>
            </a:r>
          </a:p>
        </p:txBody>
      </p:sp>
      <p:pic>
        <p:nvPicPr>
          <p:cNvPr id="15" name="Imagem 14">
            <a:extLst>
              <a:ext uri="{FF2B5EF4-FFF2-40B4-BE49-F238E27FC236}">
                <a16:creationId xmlns:a16="http://schemas.microsoft.com/office/drawing/2014/main" id="{EC39D759-76B1-4A78-8609-0457772666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4475" y="4862032"/>
            <a:ext cx="542356" cy="542356"/>
          </a:xfrm>
          <a:prstGeom prst="rect">
            <a:avLst/>
          </a:prstGeom>
        </p:spPr>
      </p:pic>
      <p:sp>
        <p:nvSpPr>
          <p:cNvPr id="16" name="CaixaDeTexto 15">
            <a:extLst>
              <a:ext uri="{FF2B5EF4-FFF2-40B4-BE49-F238E27FC236}">
                <a16:creationId xmlns:a16="http://schemas.microsoft.com/office/drawing/2014/main" id="{D7BE3929-6379-43E7-B004-FF619F68C389}"/>
              </a:ext>
            </a:extLst>
          </p:cNvPr>
          <p:cNvSpPr txBox="1"/>
          <p:nvPr/>
        </p:nvSpPr>
        <p:spPr>
          <a:xfrm>
            <a:off x="1026831" y="4881168"/>
            <a:ext cx="3584839" cy="523220"/>
          </a:xfrm>
          <a:prstGeom prst="rect">
            <a:avLst/>
          </a:prstGeom>
          <a:noFill/>
        </p:spPr>
        <p:txBody>
          <a:bodyPr wrap="square" rtlCol="0">
            <a:spAutoFit/>
          </a:bodyPr>
          <a:lstStyle/>
          <a:p>
            <a:r>
              <a:rPr lang="pt-BR" sz="2800" dirty="0">
                <a:solidFill>
                  <a:srgbClr val="002060"/>
                </a:solidFill>
              </a:rPr>
              <a:t>Prof. Marcelo Soares</a:t>
            </a:r>
          </a:p>
        </p:txBody>
      </p:sp>
      <p:sp>
        <p:nvSpPr>
          <p:cNvPr id="4" name="Retângulo 3">
            <a:extLst>
              <a:ext uri="{FF2B5EF4-FFF2-40B4-BE49-F238E27FC236}">
                <a16:creationId xmlns:a16="http://schemas.microsoft.com/office/drawing/2014/main" id="{1C8BE3DB-C0D5-4FE1-BF1C-01983AFCB40E}"/>
              </a:ext>
            </a:extLst>
          </p:cNvPr>
          <p:cNvSpPr/>
          <p:nvPr/>
        </p:nvSpPr>
        <p:spPr>
          <a:xfrm>
            <a:off x="484475" y="2967335"/>
            <a:ext cx="2733442" cy="923330"/>
          </a:xfrm>
          <a:prstGeom prst="rect">
            <a:avLst/>
          </a:prstGeom>
          <a:noFill/>
        </p:spPr>
        <p:txBody>
          <a:bodyPr wrap="none" lIns="91440" tIns="45720" rIns="91440" bIns="45720">
            <a:spAutoFit/>
          </a:bodyPr>
          <a:lstStyle/>
          <a:p>
            <a:pPr algn="ctr"/>
            <a:r>
              <a:rPr lang="pt-BR" sz="5400" b="0" cap="none" spc="0" dirty="0">
                <a:ln w="0"/>
                <a:solidFill>
                  <a:schemeClr val="tx1"/>
                </a:solidFill>
                <a:effectLst>
                  <a:outerShdw blurRad="38100" dist="19050" dir="2700000" algn="tl" rotWithShape="0">
                    <a:schemeClr val="dk1">
                      <a:alpha val="40000"/>
                    </a:schemeClr>
                  </a:outerShdw>
                </a:effectLst>
              </a:rPr>
              <a:t>Dúvidas?</a:t>
            </a:r>
          </a:p>
        </p:txBody>
      </p:sp>
      <p:pic>
        <p:nvPicPr>
          <p:cNvPr id="3" name="Imagem 2" descr="Ícone&#10;&#10;Descrição gerada automaticamente">
            <a:extLst>
              <a:ext uri="{FF2B5EF4-FFF2-40B4-BE49-F238E27FC236}">
                <a16:creationId xmlns:a16="http://schemas.microsoft.com/office/drawing/2014/main" id="{2199615E-1C6D-4C52-97B4-9B5C92FE64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5030" y="6007668"/>
            <a:ext cx="542356" cy="542356"/>
          </a:xfrm>
          <a:prstGeom prst="rect">
            <a:avLst/>
          </a:prstGeom>
        </p:spPr>
      </p:pic>
      <p:sp>
        <p:nvSpPr>
          <p:cNvPr id="5" name="CaixaDeTexto 4">
            <a:extLst>
              <a:ext uri="{FF2B5EF4-FFF2-40B4-BE49-F238E27FC236}">
                <a16:creationId xmlns:a16="http://schemas.microsoft.com/office/drawing/2014/main" id="{698E4BAA-32E5-4764-839A-A40AC776BE8B}"/>
              </a:ext>
            </a:extLst>
          </p:cNvPr>
          <p:cNvSpPr txBox="1"/>
          <p:nvPr/>
        </p:nvSpPr>
        <p:spPr>
          <a:xfrm>
            <a:off x="1026831" y="5999246"/>
            <a:ext cx="3584839" cy="523220"/>
          </a:xfrm>
          <a:prstGeom prst="rect">
            <a:avLst/>
          </a:prstGeom>
          <a:noFill/>
        </p:spPr>
        <p:txBody>
          <a:bodyPr wrap="square" rtlCol="0">
            <a:spAutoFit/>
          </a:bodyPr>
          <a:lstStyle/>
          <a:p>
            <a:r>
              <a:rPr lang="pt-BR" sz="2800" dirty="0" err="1">
                <a:solidFill>
                  <a:srgbClr val="002060"/>
                </a:solidFill>
              </a:rPr>
              <a:t>admfaixapreta</a:t>
            </a:r>
            <a:endParaRPr lang="pt-BR" sz="2800" dirty="0">
              <a:solidFill>
                <a:srgbClr val="002060"/>
              </a:solidFill>
            </a:endParaRPr>
          </a:p>
        </p:txBody>
      </p:sp>
      <p:pic>
        <p:nvPicPr>
          <p:cNvPr id="6" name="Imagem 5" descr="Uma imagem contendo pessoa, em pé, segurando, vestindo&#10;&#10;Descrição gerada automaticamente">
            <a:extLst>
              <a:ext uri="{FF2B5EF4-FFF2-40B4-BE49-F238E27FC236}">
                <a16:creationId xmlns:a16="http://schemas.microsoft.com/office/drawing/2014/main" id="{A47980C1-B8D2-4CCA-8D2F-A8466402F51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32258" y="1154230"/>
            <a:ext cx="3035192" cy="4293328"/>
          </a:xfrm>
          <a:prstGeom prst="rect">
            <a:avLst/>
          </a:prstGeom>
        </p:spPr>
      </p:pic>
    </p:spTree>
    <p:extLst>
      <p:ext uri="{BB962C8B-B14F-4D97-AF65-F5344CB8AC3E}">
        <p14:creationId xmlns:p14="http://schemas.microsoft.com/office/powerpoint/2010/main" val="85188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1188304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Visão Geral</a:t>
            </a:r>
            <a:r>
              <a:rPr lang="pt-BR" sz="3200" dirty="0">
                <a:solidFill>
                  <a:schemeClr val="accent2"/>
                </a:solidFill>
                <a:latin typeface="Corbel" panose="020B0503020204020204" pitchFamily="34" charset="0"/>
              </a:rPr>
              <a:t>]</a:t>
            </a:r>
          </a:p>
        </p:txBody>
      </p:sp>
      <p:sp>
        <p:nvSpPr>
          <p:cNvPr id="3" name="Retângulo 2">
            <a:extLst>
              <a:ext uri="{FF2B5EF4-FFF2-40B4-BE49-F238E27FC236}">
                <a16:creationId xmlns:a16="http://schemas.microsoft.com/office/drawing/2014/main" id="{4DCC7E1C-3721-491E-BC63-4E4998C38E3D}"/>
              </a:ext>
            </a:extLst>
          </p:cNvPr>
          <p:cNvSpPr/>
          <p:nvPr/>
        </p:nvSpPr>
        <p:spPr>
          <a:xfrm>
            <a:off x="277905" y="3429000"/>
            <a:ext cx="2646947" cy="5847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Resolução nº. 4.860/2020</a:t>
            </a:r>
          </a:p>
        </p:txBody>
      </p:sp>
      <p:sp>
        <p:nvSpPr>
          <p:cNvPr id="36" name="Retângulo 35">
            <a:extLst>
              <a:ext uri="{FF2B5EF4-FFF2-40B4-BE49-F238E27FC236}">
                <a16:creationId xmlns:a16="http://schemas.microsoft.com/office/drawing/2014/main" id="{E2E56FCF-1E77-48A6-AC66-66DBDCCF0596}"/>
              </a:ext>
            </a:extLst>
          </p:cNvPr>
          <p:cNvSpPr/>
          <p:nvPr/>
        </p:nvSpPr>
        <p:spPr>
          <a:xfrm>
            <a:off x="3935818" y="2404089"/>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Finalidade</a:t>
            </a:r>
          </a:p>
        </p:txBody>
      </p:sp>
      <p:sp>
        <p:nvSpPr>
          <p:cNvPr id="40" name="Retângulo 39">
            <a:extLst>
              <a:ext uri="{FF2B5EF4-FFF2-40B4-BE49-F238E27FC236}">
                <a16:creationId xmlns:a16="http://schemas.microsoft.com/office/drawing/2014/main" id="{1C7A2C83-CE95-4FDC-B6C1-6B82E6AFBD75}"/>
              </a:ext>
            </a:extLst>
          </p:cNvPr>
          <p:cNvSpPr/>
          <p:nvPr/>
        </p:nvSpPr>
        <p:spPr>
          <a:xfrm>
            <a:off x="3931138" y="3257855"/>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Organização</a:t>
            </a:r>
          </a:p>
        </p:txBody>
      </p:sp>
      <p:sp>
        <p:nvSpPr>
          <p:cNvPr id="61" name="Retângulo 60">
            <a:extLst>
              <a:ext uri="{FF2B5EF4-FFF2-40B4-BE49-F238E27FC236}">
                <a16:creationId xmlns:a16="http://schemas.microsoft.com/office/drawing/2014/main" id="{6237091E-04C4-48FB-9C34-2CA41A277A51}"/>
              </a:ext>
            </a:extLst>
          </p:cNvPr>
          <p:cNvSpPr/>
          <p:nvPr/>
        </p:nvSpPr>
        <p:spPr>
          <a:xfrm>
            <a:off x="3935819" y="1554889"/>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Objeto e âmbito de aplicação</a:t>
            </a:r>
          </a:p>
        </p:txBody>
      </p:sp>
      <p:sp>
        <p:nvSpPr>
          <p:cNvPr id="14" name="Retângulo 13">
            <a:extLst>
              <a:ext uri="{FF2B5EF4-FFF2-40B4-BE49-F238E27FC236}">
                <a16:creationId xmlns:a16="http://schemas.microsoft.com/office/drawing/2014/main" id="{05218C51-2EB7-42F6-9FD3-49DE700CFC49}"/>
              </a:ext>
            </a:extLst>
          </p:cNvPr>
          <p:cNvSpPr/>
          <p:nvPr/>
        </p:nvSpPr>
        <p:spPr>
          <a:xfrm>
            <a:off x="3932629" y="4177074"/>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Funcionamento</a:t>
            </a:r>
          </a:p>
        </p:txBody>
      </p:sp>
      <p:sp>
        <p:nvSpPr>
          <p:cNvPr id="4" name="Chave Esquerda 3">
            <a:extLst>
              <a:ext uri="{FF2B5EF4-FFF2-40B4-BE49-F238E27FC236}">
                <a16:creationId xmlns:a16="http://schemas.microsoft.com/office/drawing/2014/main" id="{4618914E-AE42-44AD-860F-32702A4A3A02}"/>
              </a:ext>
            </a:extLst>
          </p:cNvPr>
          <p:cNvSpPr/>
          <p:nvPr/>
        </p:nvSpPr>
        <p:spPr>
          <a:xfrm>
            <a:off x="3138295" y="1294810"/>
            <a:ext cx="584081" cy="4853153"/>
          </a:xfrm>
          <a:prstGeom prst="leftBrace">
            <a:avLst/>
          </a:prstGeom>
          <a:ln w="2222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 name="CaixaDeTexto 4">
            <a:extLst>
              <a:ext uri="{FF2B5EF4-FFF2-40B4-BE49-F238E27FC236}">
                <a16:creationId xmlns:a16="http://schemas.microsoft.com/office/drawing/2014/main" id="{6073FC2D-FC81-461D-B520-3AC4B53E5B8A}"/>
              </a:ext>
            </a:extLst>
          </p:cNvPr>
          <p:cNvSpPr txBox="1"/>
          <p:nvPr/>
        </p:nvSpPr>
        <p:spPr>
          <a:xfrm>
            <a:off x="6571195" y="968927"/>
            <a:ext cx="4750001" cy="430887"/>
          </a:xfrm>
          <a:prstGeom prst="rect">
            <a:avLst/>
          </a:prstGeom>
          <a:noFill/>
        </p:spPr>
        <p:txBody>
          <a:bodyPr wrap="square" rtlCol="0">
            <a:spAutoFit/>
          </a:bodyPr>
          <a:lstStyle/>
          <a:p>
            <a:r>
              <a:rPr lang="pt-BR" sz="2200" b="1" dirty="0">
                <a:latin typeface="Comic Sans MS" panose="030F0702030302020204" pitchFamily="66" charset="0"/>
              </a:rPr>
              <a:t>Capítulos</a:t>
            </a:r>
          </a:p>
        </p:txBody>
      </p:sp>
      <p:sp>
        <p:nvSpPr>
          <p:cNvPr id="10" name="Retângulo 9">
            <a:extLst>
              <a:ext uri="{FF2B5EF4-FFF2-40B4-BE49-F238E27FC236}">
                <a16:creationId xmlns:a16="http://schemas.microsoft.com/office/drawing/2014/main" id="{651CF12D-7F3D-4BFF-A9C5-EE574A437F41}"/>
              </a:ext>
            </a:extLst>
          </p:cNvPr>
          <p:cNvSpPr/>
          <p:nvPr/>
        </p:nvSpPr>
        <p:spPr>
          <a:xfrm>
            <a:off x="3931138" y="5071998"/>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Exigências formais</a:t>
            </a:r>
          </a:p>
        </p:txBody>
      </p:sp>
      <p:sp>
        <p:nvSpPr>
          <p:cNvPr id="11" name="Retângulo 10">
            <a:extLst>
              <a:ext uri="{FF2B5EF4-FFF2-40B4-BE49-F238E27FC236}">
                <a16:creationId xmlns:a16="http://schemas.microsoft.com/office/drawing/2014/main" id="{7FD6FB25-1642-4832-AEC0-02B620C74D55}"/>
              </a:ext>
            </a:extLst>
          </p:cNvPr>
          <p:cNvSpPr/>
          <p:nvPr/>
        </p:nvSpPr>
        <p:spPr>
          <a:xfrm>
            <a:off x="7622723" y="1578428"/>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Prestação de Informações</a:t>
            </a:r>
          </a:p>
        </p:txBody>
      </p:sp>
      <p:sp>
        <p:nvSpPr>
          <p:cNvPr id="12" name="Retângulo 11">
            <a:extLst>
              <a:ext uri="{FF2B5EF4-FFF2-40B4-BE49-F238E27FC236}">
                <a16:creationId xmlns:a16="http://schemas.microsoft.com/office/drawing/2014/main" id="{35D12A6B-7A77-458B-A11A-EDAC43426C1F}"/>
              </a:ext>
            </a:extLst>
          </p:cNvPr>
          <p:cNvSpPr/>
          <p:nvPr/>
        </p:nvSpPr>
        <p:spPr>
          <a:xfrm>
            <a:off x="7622723" y="2404089"/>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Certificação</a:t>
            </a:r>
          </a:p>
        </p:txBody>
      </p:sp>
      <p:sp>
        <p:nvSpPr>
          <p:cNvPr id="13" name="Retângulo 12">
            <a:extLst>
              <a:ext uri="{FF2B5EF4-FFF2-40B4-BE49-F238E27FC236}">
                <a16:creationId xmlns:a16="http://schemas.microsoft.com/office/drawing/2014/main" id="{125CB944-8CD9-4893-941B-58CA825096B7}"/>
              </a:ext>
            </a:extLst>
          </p:cNvPr>
          <p:cNvSpPr/>
          <p:nvPr/>
        </p:nvSpPr>
        <p:spPr>
          <a:xfrm>
            <a:off x="7622724" y="3309576"/>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Avaliação Direta da Qualidade</a:t>
            </a:r>
          </a:p>
        </p:txBody>
      </p:sp>
      <p:sp>
        <p:nvSpPr>
          <p:cNvPr id="15" name="Retângulo 14">
            <a:extLst>
              <a:ext uri="{FF2B5EF4-FFF2-40B4-BE49-F238E27FC236}">
                <a16:creationId xmlns:a16="http://schemas.microsoft.com/office/drawing/2014/main" id="{CB8CC301-53CD-417C-B1F5-C8568A5765CD}"/>
              </a:ext>
            </a:extLst>
          </p:cNvPr>
          <p:cNvSpPr/>
          <p:nvPr/>
        </p:nvSpPr>
        <p:spPr>
          <a:xfrm>
            <a:off x="7622723" y="4162446"/>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Disposições Finais</a:t>
            </a:r>
          </a:p>
        </p:txBody>
      </p:sp>
    </p:spTree>
    <p:extLst>
      <p:ext uri="{BB962C8B-B14F-4D97-AF65-F5344CB8AC3E}">
        <p14:creationId xmlns:p14="http://schemas.microsoft.com/office/powerpoint/2010/main" val="490525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0" grpId="0" animBg="1"/>
      <p:bldP spid="61" grpId="0" animBg="1"/>
      <p:bldP spid="14" grpId="0" animBg="1"/>
      <p:bldP spid="10" grpId="0" animBg="1"/>
      <p:bldP spid="11" grpId="0" animBg="1"/>
      <p:bldP spid="12" grpId="0" animBg="1"/>
      <p:bldP spid="13"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Objeto e Campo de Aplicação</a:t>
            </a:r>
            <a:r>
              <a:rPr lang="pt-BR" sz="3200" dirty="0">
                <a:solidFill>
                  <a:schemeClr val="accent2"/>
                </a:solidFill>
                <a:latin typeface="Corbel" panose="020B0503020204020204" pitchFamily="34" charset="0"/>
              </a:rPr>
              <a:t>]</a:t>
            </a:r>
          </a:p>
        </p:txBody>
      </p:sp>
      <p:sp>
        <p:nvSpPr>
          <p:cNvPr id="18" name="Retângulo 17">
            <a:extLst>
              <a:ext uri="{FF2B5EF4-FFF2-40B4-BE49-F238E27FC236}">
                <a16:creationId xmlns:a16="http://schemas.microsoft.com/office/drawing/2014/main" id="{DC8F2B7A-401E-44C7-B41C-70270EDE6BDC}"/>
              </a:ext>
            </a:extLst>
          </p:cNvPr>
          <p:cNvSpPr/>
          <p:nvPr/>
        </p:nvSpPr>
        <p:spPr>
          <a:xfrm>
            <a:off x="132495" y="3136612"/>
            <a:ext cx="2646947" cy="584775"/>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Objeto e âmbito de aplicação</a:t>
            </a:r>
          </a:p>
        </p:txBody>
      </p:sp>
      <p:sp>
        <p:nvSpPr>
          <p:cNvPr id="19" name="Retângulo 18">
            <a:extLst>
              <a:ext uri="{FF2B5EF4-FFF2-40B4-BE49-F238E27FC236}">
                <a16:creationId xmlns:a16="http://schemas.microsoft.com/office/drawing/2014/main" id="{EDE7DB1F-675F-42BC-A864-B571F009A4EC}"/>
              </a:ext>
            </a:extLst>
          </p:cNvPr>
          <p:cNvSpPr/>
          <p:nvPr/>
        </p:nvSpPr>
        <p:spPr>
          <a:xfrm>
            <a:off x="3644467" y="1417930"/>
            <a:ext cx="2646947" cy="5847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Ouvidorias</a:t>
            </a:r>
          </a:p>
        </p:txBody>
      </p:sp>
      <p:sp>
        <p:nvSpPr>
          <p:cNvPr id="21" name="CaixaDeTexto 20">
            <a:extLst>
              <a:ext uri="{FF2B5EF4-FFF2-40B4-BE49-F238E27FC236}">
                <a16:creationId xmlns:a16="http://schemas.microsoft.com/office/drawing/2014/main" id="{A5047108-A83A-4AE3-BD9A-8908744D032B}"/>
              </a:ext>
            </a:extLst>
          </p:cNvPr>
          <p:cNvSpPr txBox="1"/>
          <p:nvPr/>
        </p:nvSpPr>
        <p:spPr>
          <a:xfrm>
            <a:off x="6533459" y="1157948"/>
            <a:ext cx="5474763" cy="2308324"/>
          </a:xfrm>
          <a:prstGeom prst="rect">
            <a:avLst/>
          </a:prstGeom>
          <a:noFill/>
        </p:spPr>
        <p:txBody>
          <a:bodyPr wrap="square">
            <a:spAutoFit/>
          </a:bodyPr>
          <a:lstStyle/>
          <a:p>
            <a:pPr algn="just"/>
            <a:r>
              <a:rPr lang="pt-BR" sz="2400" dirty="0">
                <a:effectLst/>
                <a:latin typeface="Corbel" panose="020B0503020204020204" pitchFamily="34" charset="0"/>
                <a:ea typeface="MS Mincho" panose="02020609040205080304" pitchFamily="49" charset="-128"/>
                <a:cs typeface="Times New Roman" panose="02020603050405020304" pitchFamily="18" charset="0"/>
              </a:rPr>
              <a:t>Ouvidoria consiste em um canal de comunicação entre os clientes e a empresa e tem por atribuição básica receber e tomar providências sobre manifestações, sugestões, reclamações, denúncias e elogios. </a:t>
            </a:r>
            <a:endParaRPr lang="pt-BR" sz="2400" dirty="0"/>
          </a:p>
        </p:txBody>
      </p:sp>
      <p:sp>
        <p:nvSpPr>
          <p:cNvPr id="23" name="Retângulo 22">
            <a:extLst>
              <a:ext uri="{FF2B5EF4-FFF2-40B4-BE49-F238E27FC236}">
                <a16:creationId xmlns:a16="http://schemas.microsoft.com/office/drawing/2014/main" id="{2C77D912-923D-4DC0-A595-8A79A451E935}"/>
              </a:ext>
            </a:extLst>
          </p:cNvPr>
          <p:cNvSpPr/>
          <p:nvPr/>
        </p:nvSpPr>
        <p:spPr>
          <a:xfrm>
            <a:off x="3644467" y="4807500"/>
            <a:ext cx="2646947" cy="58477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latin typeface="Comic Sans MS" panose="030F0702030302020204" pitchFamily="66" charset="0"/>
              </a:rPr>
              <a:t>Âmbito de aplicação</a:t>
            </a:r>
          </a:p>
        </p:txBody>
      </p:sp>
      <p:sp>
        <p:nvSpPr>
          <p:cNvPr id="25" name="CaixaDeTexto 24">
            <a:extLst>
              <a:ext uri="{FF2B5EF4-FFF2-40B4-BE49-F238E27FC236}">
                <a16:creationId xmlns:a16="http://schemas.microsoft.com/office/drawing/2014/main" id="{98BA5187-3E87-4414-BA82-D59BA11B278D}"/>
              </a:ext>
            </a:extLst>
          </p:cNvPr>
          <p:cNvSpPr txBox="1"/>
          <p:nvPr/>
        </p:nvSpPr>
        <p:spPr>
          <a:xfrm>
            <a:off x="6566043" y="4422779"/>
            <a:ext cx="5474763" cy="1938992"/>
          </a:xfrm>
          <a:prstGeom prst="rect">
            <a:avLst/>
          </a:prstGeom>
          <a:noFill/>
        </p:spPr>
        <p:txBody>
          <a:bodyPr wrap="square">
            <a:spAutoFit/>
          </a:bodyPr>
          <a:lstStyle/>
          <a:p>
            <a:pPr algn="just"/>
            <a:r>
              <a:rPr lang="pt-BR" sz="2400" dirty="0">
                <a:effectLst/>
                <a:latin typeface="Corbel" panose="020B0503020204020204" pitchFamily="34" charset="0"/>
                <a:ea typeface="MS Mincho" panose="02020609040205080304" pitchFamily="49" charset="-128"/>
                <a:cs typeface="Times New Roman" panose="02020603050405020304" pitchFamily="18" charset="0"/>
              </a:rPr>
              <a:t>Instituições autorizadas a funcionar pelo BACEN que tenham </a:t>
            </a:r>
            <a:r>
              <a:rPr lang="pt-BR" sz="2400" b="1" u="sng" dirty="0">
                <a:solidFill>
                  <a:srgbClr val="002060"/>
                </a:solidFill>
                <a:effectLst/>
                <a:latin typeface="Corbel" panose="020B0503020204020204" pitchFamily="34" charset="0"/>
                <a:ea typeface="MS Mincho" panose="02020609040205080304" pitchFamily="49" charset="-128"/>
                <a:cs typeface="Times New Roman" panose="02020603050405020304" pitchFamily="18" charset="0"/>
              </a:rPr>
              <a:t>clientes pessoas naturais ou pessoas jurídicas classificadas como microempresas e empresas de pequeno porte</a:t>
            </a:r>
            <a:endParaRPr lang="pt-BR" sz="2400" b="1" dirty="0">
              <a:solidFill>
                <a:srgbClr val="002060"/>
              </a:solidFill>
            </a:endParaRPr>
          </a:p>
        </p:txBody>
      </p:sp>
      <p:cxnSp>
        <p:nvCxnSpPr>
          <p:cNvPr id="10" name="Conector: Angulado 9">
            <a:extLst>
              <a:ext uri="{FF2B5EF4-FFF2-40B4-BE49-F238E27FC236}">
                <a16:creationId xmlns:a16="http://schemas.microsoft.com/office/drawing/2014/main" id="{0164A472-F585-4FE1-9398-51CDD3EA37C8}"/>
              </a:ext>
            </a:extLst>
          </p:cNvPr>
          <p:cNvCxnSpPr>
            <a:stCxn id="18" idx="3"/>
            <a:endCxn id="19" idx="1"/>
          </p:cNvCxnSpPr>
          <p:nvPr/>
        </p:nvCxnSpPr>
        <p:spPr>
          <a:xfrm flipV="1">
            <a:off x="2779442" y="1710318"/>
            <a:ext cx="865025" cy="1718682"/>
          </a:xfrm>
          <a:prstGeom prst="bentConnector3">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Angulado 26">
            <a:extLst>
              <a:ext uri="{FF2B5EF4-FFF2-40B4-BE49-F238E27FC236}">
                <a16:creationId xmlns:a16="http://schemas.microsoft.com/office/drawing/2014/main" id="{6FB2A4A1-1245-4D1B-8497-DC25780D994B}"/>
              </a:ext>
            </a:extLst>
          </p:cNvPr>
          <p:cNvCxnSpPr>
            <a:stCxn id="18" idx="3"/>
            <a:endCxn id="23" idx="1"/>
          </p:cNvCxnSpPr>
          <p:nvPr/>
        </p:nvCxnSpPr>
        <p:spPr>
          <a:xfrm>
            <a:off x="2779442" y="3429000"/>
            <a:ext cx="865025" cy="1670888"/>
          </a:xfrm>
          <a:prstGeom prst="bentConnector3">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35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p:bldP spid="23" grpId="0" animBg="1"/>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Finalidade</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132495" y="2664469"/>
            <a:ext cx="1600200" cy="430887"/>
          </a:xfrm>
          <a:prstGeom prst="rect">
            <a:avLst/>
          </a:prstGeom>
          <a:noFill/>
        </p:spPr>
        <p:txBody>
          <a:bodyPr wrap="square" rtlCol="0">
            <a:spAutoFit/>
          </a:bodyPr>
          <a:lstStyle/>
          <a:p>
            <a:r>
              <a:rPr lang="pt-BR" sz="2200" dirty="0">
                <a:latin typeface="Comic Sans MS" panose="030F0702030302020204" pitchFamily="66" charset="0"/>
              </a:rPr>
              <a:t>Ouvidoria</a:t>
            </a:r>
          </a:p>
        </p:txBody>
      </p:sp>
      <p:sp>
        <p:nvSpPr>
          <p:cNvPr id="4" name="Chave Esquerda 3">
            <a:extLst>
              <a:ext uri="{FF2B5EF4-FFF2-40B4-BE49-F238E27FC236}">
                <a16:creationId xmlns:a16="http://schemas.microsoft.com/office/drawing/2014/main" id="{FE748660-6089-484E-98A0-FBE9844686A3}"/>
              </a:ext>
            </a:extLst>
          </p:cNvPr>
          <p:cNvSpPr/>
          <p:nvPr/>
        </p:nvSpPr>
        <p:spPr>
          <a:xfrm>
            <a:off x="1675277" y="1404883"/>
            <a:ext cx="445991" cy="2950060"/>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2764319" y="1743780"/>
            <a:ext cx="8969191"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Atender em </a:t>
            </a:r>
            <a:r>
              <a:rPr lang="pt-BR" sz="2400" b="1" u="sng" dirty="0">
                <a:solidFill>
                  <a:srgbClr val="002060"/>
                </a:solidFill>
                <a:effectLst/>
                <a:ea typeface="MS Mincho" panose="02020609040205080304" pitchFamily="49" charset="-128"/>
                <a:cs typeface="Times New Roman" panose="02020603050405020304" pitchFamily="18" charset="0"/>
              </a:rPr>
              <a:t>última instância as demandas </a:t>
            </a:r>
            <a:r>
              <a:rPr lang="pt-BR" sz="2400" dirty="0">
                <a:effectLst/>
                <a:ea typeface="MS Mincho" panose="02020609040205080304" pitchFamily="49" charset="-128"/>
                <a:cs typeface="Times New Roman" panose="02020603050405020304" pitchFamily="18" charset="0"/>
              </a:rPr>
              <a:t>dos clientes e usuários  (demanda não solucionada pelo atendimento primário)</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121268" y="1897668"/>
            <a:ext cx="567492" cy="523220"/>
          </a:xfrm>
          <a:prstGeom prst="rect">
            <a:avLst/>
          </a:prstGeom>
        </p:spPr>
      </p:pic>
      <p:sp>
        <p:nvSpPr>
          <p:cNvPr id="15" name="CaixaDeTexto 14">
            <a:extLst>
              <a:ext uri="{FF2B5EF4-FFF2-40B4-BE49-F238E27FC236}">
                <a16:creationId xmlns:a16="http://schemas.microsoft.com/office/drawing/2014/main" id="{4552ECF0-F545-404C-857D-FE3D9C4C1DCE}"/>
              </a:ext>
            </a:extLst>
          </p:cNvPr>
          <p:cNvSpPr txBox="1"/>
          <p:nvPr/>
        </p:nvSpPr>
        <p:spPr>
          <a:xfrm>
            <a:off x="2764320" y="3429000"/>
            <a:ext cx="8969191"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Atuar como um canal de comunicação entre a instituição e clientes, inclusive  na </a:t>
            </a:r>
            <a:r>
              <a:rPr lang="pt-BR" sz="2400" b="1" u="sng" dirty="0">
                <a:solidFill>
                  <a:srgbClr val="002060"/>
                </a:solidFill>
                <a:effectLst/>
                <a:ea typeface="MS Mincho" panose="02020609040205080304" pitchFamily="49" charset="-128"/>
                <a:cs typeface="Times New Roman" panose="02020603050405020304" pitchFamily="18" charset="0"/>
              </a:rPr>
              <a:t>mediação de conflitos</a:t>
            </a:r>
            <a:r>
              <a:rPr lang="pt-BR" sz="2400" dirty="0">
                <a:solidFill>
                  <a:srgbClr val="002060"/>
                </a:solidFill>
                <a:effectLst/>
                <a:ea typeface="MS Mincho" panose="02020609040205080304" pitchFamily="49" charset="-128"/>
                <a:cs typeface="Times New Roman" panose="02020603050405020304" pitchFamily="18" charset="0"/>
              </a:rPr>
              <a:t>.</a:t>
            </a:r>
            <a:endParaRPr lang="pt-BR" sz="2400" dirty="0">
              <a:solidFill>
                <a:srgbClr val="002060"/>
              </a:solidFill>
            </a:endParaRPr>
          </a:p>
        </p:txBody>
      </p:sp>
      <p:pic>
        <p:nvPicPr>
          <p:cNvPr id="16" name="Imagem 15">
            <a:extLst>
              <a:ext uri="{FF2B5EF4-FFF2-40B4-BE49-F238E27FC236}">
                <a16:creationId xmlns:a16="http://schemas.microsoft.com/office/drawing/2014/main" id="{A63DDCC0-E410-42E4-9577-B7D3D2CCA9BE}"/>
              </a:ext>
            </a:extLst>
          </p:cNvPr>
          <p:cNvPicPr>
            <a:picLocks noChangeAspect="1"/>
          </p:cNvPicPr>
          <p:nvPr/>
        </p:nvPicPr>
        <p:blipFill>
          <a:blip r:embed="rId3"/>
          <a:stretch>
            <a:fillRect/>
          </a:stretch>
        </p:blipFill>
        <p:spPr>
          <a:xfrm>
            <a:off x="2196828" y="3582888"/>
            <a:ext cx="567492" cy="523220"/>
          </a:xfrm>
          <a:prstGeom prst="rect">
            <a:avLst/>
          </a:prstGeom>
        </p:spPr>
      </p:pic>
    </p:spTree>
    <p:extLst>
      <p:ext uri="{BB962C8B-B14F-4D97-AF65-F5344CB8AC3E}">
        <p14:creationId xmlns:p14="http://schemas.microsoft.com/office/powerpoint/2010/main" val="32006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Organização</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132495" y="2736503"/>
            <a:ext cx="2064333" cy="769441"/>
          </a:xfrm>
          <a:prstGeom prst="rect">
            <a:avLst/>
          </a:prstGeom>
          <a:noFill/>
        </p:spPr>
        <p:txBody>
          <a:bodyPr wrap="square" rtlCol="0">
            <a:spAutoFit/>
          </a:bodyPr>
          <a:lstStyle/>
          <a:p>
            <a:r>
              <a:rPr lang="pt-BR" sz="2200" dirty="0">
                <a:latin typeface="Comic Sans MS" panose="030F0702030302020204" pitchFamily="66" charset="0"/>
              </a:rPr>
              <a:t>Estrutura da Ouvidoria</a:t>
            </a:r>
          </a:p>
        </p:txBody>
      </p:sp>
      <p:sp>
        <p:nvSpPr>
          <p:cNvPr id="4" name="Chave Esquerda 3">
            <a:extLst>
              <a:ext uri="{FF2B5EF4-FFF2-40B4-BE49-F238E27FC236}">
                <a16:creationId xmlns:a16="http://schemas.microsoft.com/office/drawing/2014/main" id="{FE748660-6089-484E-98A0-FBE9844686A3}"/>
              </a:ext>
            </a:extLst>
          </p:cNvPr>
          <p:cNvSpPr/>
          <p:nvPr/>
        </p:nvSpPr>
        <p:spPr>
          <a:xfrm>
            <a:off x="1935672" y="967454"/>
            <a:ext cx="274674" cy="5446313"/>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917947"/>
            <a:ext cx="8969191" cy="830997"/>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C</a:t>
            </a:r>
            <a:r>
              <a:rPr lang="pt-BR" sz="2400" dirty="0">
                <a:effectLst/>
                <a:ea typeface="MS Mincho" panose="02020609040205080304" pitchFamily="49" charset="-128"/>
                <a:cs typeface="Times New Roman" panose="02020603050405020304" pitchFamily="18" charset="0"/>
              </a:rPr>
              <a:t>ompatível com a natureza e a complexidade dos produtos, serviços, atividades, processos e sistemas de cada instituição</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34163" y="1071836"/>
            <a:ext cx="567492" cy="523220"/>
          </a:xfrm>
          <a:prstGeom prst="rect">
            <a:avLst/>
          </a:prstGeom>
        </p:spPr>
      </p:pic>
      <p:sp>
        <p:nvSpPr>
          <p:cNvPr id="15" name="CaixaDeTexto 14">
            <a:extLst>
              <a:ext uri="{FF2B5EF4-FFF2-40B4-BE49-F238E27FC236}">
                <a16:creationId xmlns:a16="http://schemas.microsoft.com/office/drawing/2014/main" id="{4552ECF0-F545-404C-857D-FE3D9C4C1DCE}"/>
              </a:ext>
            </a:extLst>
          </p:cNvPr>
          <p:cNvSpPr txBox="1"/>
          <p:nvPr/>
        </p:nvSpPr>
        <p:spPr>
          <a:xfrm>
            <a:off x="3019812" y="2095922"/>
            <a:ext cx="8969191"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Não pode estar vinculada a componente organizacional da instituição que configure conflito de interesses ou de atribuições</a:t>
            </a:r>
            <a:endParaRPr lang="pt-BR" sz="2400" dirty="0">
              <a:solidFill>
                <a:srgbClr val="002060"/>
              </a:solidFill>
            </a:endParaRPr>
          </a:p>
        </p:txBody>
      </p:sp>
      <p:pic>
        <p:nvPicPr>
          <p:cNvPr id="16" name="Imagem 15">
            <a:extLst>
              <a:ext uri="{FF2B5EF4-FFF2-40B4-BE49-F238E27FC236}">
                <a16:creationId xmlns:a16="http://schemas.microsoft.com/office/drawing/2014/main" id="{A63DDCC0-E410-42E4-9577-B7D3D2CCA9BE}"/>
              </a:ext>
            </a:extLst>
          </p:cNvPr>
          <p:cNvPicPr>
            <a:picLocks noChangeAspect="1"/>
          </p:cNvPicPr>
          <p:nvPr/>
        </p:nvPicPr>
        <p:blipFill>
          <a:blip r:embed="rId3"/>
          <a:stretch>
            <a:fillRect/>
          </a:stretch>
        </p:blipFill>
        <p:spPr>
          <a:xfrm>
            <a:off x="2334164" y="2218316"/>
            <a:ext cx="567492" cy="523220"/>
          </a:xfrm>
          <a:prstGeom prst="rect">
            <a:avLst/>
          </a:prstGeom>
        </p:spPr>
      </p:pic>
      <p:sp>
        <p:nvSpPr>
          <p:cNvPr id="9" name="CaixaDeTexto 8">
            <a:extLst>
              <a:ext uri="{FF2B5EF4-FFF2-40B4-BE49-F238E27FC236}">
                <a16:creationId xmlns:a16="http://schemas.microsoft.com/office/drawing/2014/main" id="{90E1FDB9-652A-4EBE-A818-3A1ECCA5914C}"/>
              </a:ext>
            </a:extLst>
          </p:cNvPr>
          <p:cNvSpPr txBox="1"/>
          <p:nvPr/>
        </p:nvSpPr>
        <p:spPr>
          <a:xfrm>
            <a:off x="3019812" y="3273897"/>
            <a:ext cx="8740868" cy="3046988"/>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Pode ser compartilhada por (1) </a:t>
            </a:r>
            <a:r>
              <a:rPr lang="pt-BR" sz="2400" b="1" u="sng" dirty="0">
                <a:solidFill>
                  <a:srgbClr val="002060"/>
                </a:solidFill>
                <a:effectLst/>
                <a:ea typeface="MS Mincho" panose="02020609040205080304" pitchFamily="49" charset="-128"/>
                <a:cs typeface="Times New Roman" panose="02020603050405020304" pitchFamily="18" charset="0"/>
              </a:rPr>
              <a:t>empresa ligada</a:t>
            </a:r>
            <a:r>
              <a:rPr lang="pt-BR" sz="2400" dirty="0">
                <a:effectLst/>
                <a:ea typeface="MS Mincho" panose="02020609040205080304" pitchFamily="49" charset="-128"/>
                <a:cs typeface="Times New Roman" panose="02020603050405020304" pitchFamily="18" charset="0"/>
              </a:rPr>
              <a:t>, (2) </a:t>
            </a:r>
            <a:r>
              <a:rPr lang="pt-BR" sz="2400" b="1" u="sng" dirty="0">
                <a:solidFill>
                  <a:srgbClr val="002060"/>
                </a:solidFill>
                <a:effectLst/>
                <a:ea typeface="MS Mincho" panose="02020609040205080304" pitchFamily="49" charset="-128"/>
                <a:cs typeface="Times New Roman" panose="02020603050405020304" pitchFamily="18" charset="0"/>
              </a:rPr>
              <a:t>associação de classe </a:t>
            </a:r>
            <a:r>
              <a:rPr lang="pt-BR" sz="2400" dirty="0">
                <a:effectLst/>
                <a:ea typeface="MS Mincho" panose="02020609040205080304" pitchFamily="49" charset="-128"/>
                <a:cs typeface="Times New Roman" panose="02020603050405020304" pitchFamily="18" charset="0"/>
              </a:rPr>
              <a:t>a que seja filiada, (3) </a:t>
            </a:r>
            <a:r>
              <a:rPr lang="pt-BR" sz="2400" b="1" u="sng" dirty="0">
                <a:solidFill>
                  <a:srgbClr val="002060"/>
                </a:solidFill>
                <a:effectLst/>
                <a:ea typeface="MS Mincho" panose="02020609040205080304" pitchFamily="49" charset="-128"/>
                <a:cs typeface="Times New Roman" panose="02020603050405020304" pitchFamily="18" charset="0"/>
              </a:rPr>
              <a:t>bolsa</a:t>
            </a:r>
            <a:r>
              <a:rPr lang="pt-BR" sz="2400" dirty="0">
                <a:effectLst/>
                <a:ea typeface="MS Mincho" panose="02020609040205080304" pitchFamily="49" charset="-128"/>
                <a:cs typeface="Times New Roman" panose="02020603050405020304" pitchFamily="18" charset="0"/>
              </a:rPr>
              <a:t> de mercadorias ou valores nas quais realize operações (4) cooperativa filiada a cooperativa central pode compartilhar a ouvidoria constituída na respectiva cooperativa central, confederação ou banco do sistema cooperativo (5) cooperativa não filiada a cooperativa central pode compartilhar a ouvidoria constituída em cooperativa central, federação de cooperativas, confederação de cooperativas ou associação de classe.</a:t>
            </a:r>
            <a:endParaRPr lang="pt-BR" sz="2400" dirty="0">
              <a:solidFill>
                <a:srgbClr val="002060"/>
              </a:solidFill>
            </a:endParaRPr>
          </a:p>
        </p:txBody>
      </p:sp>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34163" y="3796388"/>
            <a:ext cx="567492" cy="523220"/>
          </a:xfrm>
          <a:prstGeom prst="rect">
            <a:avLst/>
          </a:prstGeom>
        </p:spPr>
      </p:pic>
    </p:spTree>
    <p:extLst>
      <p:ext uri="{BB962C8B-B14F-4D97-AF65-F5344CB8AC3E}">
        <p14:creationId xmlns:p14="http://schemas.microsoft.com/office/powerpoint/2010/main" val="53892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Funcionamento</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132495" y="2736503"/>
            <a:ext cx="2064333" cy="707886"/>
          </a:xfrm>
          <a:prstGeom prst="rect">
            <a:avLst/>
          </a:prstGeom>
          <a:noFill/>
        </p:spPr>
        <p:txBody>
          <a:bodyPr wrap="square" rtlCol="0">
            <a:spAutoFit/>
          </a:bodyPr>
          <a:lstStyle/>
          <a:p>
            <a:r>
              <a:rPr lang="pt-BR" sz="2000" dirty="0">
                <a:latin typeface="Comic Sans MS" panose="030F0702030302020204" pitchFamily="66" charset="0"/>
              </a:rPr>
              <a:t>Funcionamento da Ouvidoria</a:t>
            </a:r>
          </a:p>
        </p:txBody>
      </p:sp>
      <p:sp>
        <p:nvSpPr>
          <p:cNvPr id="4" name="Chave Esquerda 3">
            <a:extLst>
              <a:ext uri="{FF2B5EF4-FFF2-40B4-BE49-F238E27FC236}">
                <a16:creationId xmlns:a16="http://schemas.microsoft.com/office/drawing/2014/main" id="{FE748660-6089-484E-98A0-FBE9844686A3}"/>
              </a:ext>
            </a:extLst>
          </p:cNvPr>
          <p:cNvSpPr/>
          <p:nvPr/>
        </p:nvSpPr>
        <p:spPr>
          <a:xfrm>
            <a:off x="1935672" y="967454"/>
            <a:ext cx="274674" cy="5446313"/>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830640"/>
            <a:ext cx="8969191" cy="830997"/>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Atender, registrar, instruir, analisar e dar tratamento formal e adequado às demandas dos clientes e usuários de produtos e serviços</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34163" y="967454"/>
            <a:ext cx="567492" cy="523220"/>
          </a:xfrm>
          <a:prstGeom prst="rect">
            <a:avLst/>
          </a:prstGeom>
        </p:spPr>
      </p:pic>
      <p:sp>
        <p:nvSpPr>
          <p:cNvPr id="15" name="CaixaDeTexto 14">
            <a:extLst>
              <a:ext uri="{FF2B5EF4-FFF2-40B4-BE49-F238E27FC236}">
                <a16:creationId xmlns:a16="http://schemas.microsoft.com/office/drawing/2014/main" id="{4552ECF0-F545-404C-857D-FE3D9C4C1DCE}"/>
              </a:ext>
            </a:extLst>
          </p:cNvPr>
          <p:cNvSpPr txBox="1"/>
          <p:nvPr/>
        </p:nvSpPr>
        <p:spPr>
          <a:xfrm>
            <a:off x="3019812" y="1879151"/>
            <a:ext cx="8969191"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Manter o conselho de administração, ou, na sua ausência, a diretoria da instituição, informado sobre os problemas e deficiências detectados </a:t>
            </a:r>
            <a:endParaRPr lang="pt-BR" sz="2400" dirty="0">
              <a:solidFill>
                <a:srgbClr val="002060"/>
              </a:solidFill>
            </a:endParaRPr>
          </a:p>
        </p:txBody>
      </p:sp>
      <p:pic>
        <p:nvPicPr>
          <p:cNvPr id="16" name="Imagem 15">
            <a:extLst>
              <a:ext uri="{FF2B5EF4-FFF2-40B4-BE49-F238E27FC236}">
                <a16:creationId xmlns:a16="http://schemas.microsoft.com/office/drawing/2014/main" id="{A63DDCC0-E410-42E4-9577-B7D3D2CCA9BE}"/>
              </a:ext>
            </a:extLst>
          </p:cNvPr>
          <p:cNvPicPr>
            <a:picLocks noChangeAspect="1"/>
          </p:cNvPicPr>
          <p:nvPr/>
        </p:nvPicPr>
        <p:blipFill>
          <a:blip r:embed="rId3"/>
          <a:stretch>
            <a:fillRect/>
          </a:stretch>
        </p:blipFill>
        <p:spPr>
          <a:xfrm>
            <a:off x="2334163" y="1988200"/>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27066" y="3291098"/>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2947524"/>
            <a:ext cx="8740868" cy="1200329"/>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O prazo de resposta não pode ultrapassar </a:t>
            </a:r>
            <a:r>
              <a:rPr lang="pt-BR" sz="2400" b="1" u="sng" dirty="0">
                <a:solidFill>
                  <a:srgbClr val="002060"/>
                </a:solidFill>
                <a:effectLst/>
                <a:ea typeface="MS Mincho" panose="02020609040205080304" pitchFamily="49" charset="-128"/>
                <a:cs typeface="Times New Roman" panose="02020603050405020304" pitchFamily="18" charset="0"/>
              </a:rPr>
              <a:t>dez dias úteis</a:t>
            </a:r>
            <a:r>
              <a:rPr lang="pt-BR" sz="2400" dirty="0">
                <a:effectLst/>
                <a:ea typeface="MS Mincho" panose="02020609040205080304" pitchFamily="49" charset="-128"/>
                <a:cs typeface="Times New Roman" panose="02020603050405020304" pitchFamily="18" charset="0"/>
              </a:rPr>
              <a:t>, podendo ser prorrogado uma única vez. Limite do número de prorrogações de </a:t>
            </a:r>
            <a:r>
              <a:rPr lang="pt-BR" sz="2400" b="1" u="sng" dirty="0">
                <a:solidFill>
                  <a:srgbClr val="002060"/>
                </a:solidFill>
                <a:effectLst/>
                <a:ea typeface="MS Mincho" panose="02020609040205080304" pitchFamily="49" charset="-128"/>
                <a:cs typeface="Times New Roman" panose="02020603050405020304" pitchFamily="18" charset="0"/>
              </a:rPr>
              <a:t>10% do total de demandas no mês</a:t>
            </a:r>
            <a:endParaRPr lang="pt-BR" sz="2400" b="1" u="sng" dirty="0">
              <a:solidFill>
                <a:srgbClr val="002060"/>
              </a:solidFill>
            </a:endParaRPr>
          </a:p>
        </p:txBody>
      </p:sp>
      <p:pic>
        <p:nvPicPr>
          <p:cNvPr id="12" name="Imagem 11">
            <a:extLst>
              <a:ext uri="{FF2B5EF4-FFF2-40B4-BE49-F238E27FC236}">
                <a16:creationId xmlns:a16="http://schemas.microsoft.com/office/drawing/2014/main" id="{411CE499-12D7-4ABB-8521-B707C0083521}"/>
              </a:ext>
            </a:extLst>
          </p:cNvPr>
          <p:cNvPicPr>
            <a:picLocks noChangeAspect="1"/>
          </p:cNvPicPr>
          <p:nvPr/>
        </p:nvPicPr>
        <p:blipFill>
          <a:blip r:embed="rId3"/>
          <a:stretch>
            <a:fillRect/>
          </a:stretch>
        </p:blipFill>
        <p:spPr>
          <a:xfrm>
            <a:off x="2322799" y="4426537"/>
            <a:ext cx="567492" cy="523220"/>
          </a:xfrm>
          <a:prstGeom prst="rect">
            <a:avLst/>
          </a:prstGeom>
        </p:spPr>
      </p:pic>
      <p:sp>
        <p:nvSpPr>
          <p:cNvPr id="18" name="CaixaDeTexto 17">
            <a:extLst>
              <a:ext uri="{FF2B5EF4-FFF2-40B4-BE49-F238E27FC236}">
                <a16:creationId xmlns:a16="http://schemas.microsoft.com/office/drawing/2014/main" id="{F06A857E-60CB-4A21-BE72-FDD81175B239}"/>
              </a:ext>
            </a:extLst>
          </p:cNvPr>
          <p:cNvSpPr txBox="1"/>
          <p:nvPr/>
        </p:nvSpPr>
        <p:spPr>
          <a:xfrm>
            <a:off x="3019812" y="4349592"/>
            <a:ext cx="8740868" cy="1200329"/>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Acesso </a:t>
            </a:r>
            <a:r>
              <a:rPr lang="pt-BR" sz="2400" b="1" u="sng" dirty="0">
                <a:solidFill>
                  <a:srgbClr val="002060"/>
                </a:solidFill>
                <a:effectLst/>
                <a:ea typeface="MS Mincho" panose="02020609040205080304" pitchFamily="49" charset="-128"/>
                <a:cs typeface="Times New Roman" panose="02020603050405020304" pitchFamily="18" charset="0"/>
              </a:rPr>
              <a:t>gratuito</a:t>
            </a:r>
            <a:r>
              <a:rPr lang="pt-BR" sz="2400" dirty="0">
                <a:effectLst/>
                <a:ea typeface="MS Mincho" panose="02020609040205080304" pitchFamily="49" charset="-128"/>
                <a:cs typeface="Times New Roman" panose="02020603050405020304" pitchFamily="18" charset="0"/>
              </a:rPr>
              <a:t> dos clientes e dos usuários ao atendimento da ouvidoria, por meio de canais ágeis e eficazes, </a:t>
            </a:r>
            <a:r>
              <a:rPr lang="pt-BR" sz="2400" b="1" u="sng" dirty="0">
                <a:solidFill>
                  <a:srgbClr val="002060"/>
                </a:solidFill>
                <a:effectLst/>
                <a:ea typeface="MS Mincho" panose="02020609040205080304" pitchFamily="49" charset="-128"/>
                <a:cs typeface="Times New Roman" panose="02020603050405020304" pitchFamily="18" charset="0"/>
              </a:rPr>
              <a:t>inclusive por telefone</a:t>
            </a:r>
            <a:r>
              <a:rPr lang="pt-BR" sz="2400" b="1" u="sng" dirty="0">
                <a:solidFill>
                  <a:srgbClr val="002060"/>
                </a:solidFill>
                <a:ea typeface="MS Mincho" panose="02020609040205080304" pitchFamily="49" charset="-128"/>
                <a:cs typeface="Times New Roman" panose="02020603050405020304" pitchFamily="18" charset="0"/>
              </a:rPr>
              <a:t>.</a:t>
            </a:r>
            <a:endParaRPr lang="pt-BR" sz="2400" b="1" u="sng" dirty="0">
              <a:solidFill>
                <a:srgbClr val="002060"/>
              </a:solidFill>
            </a:endParaRPr>
          </a:p>
        </p:txBody>
      </p:sp>
      <p:pic>
        <p:nvPicPr>
          <p:cNvPr id="19" name="Imagem 18">
            <a:extLst>
              <a:ext uri="{FF2B5EF4-FFF2-40B4-BE49-F238E27FC236}">
                <a16:creationId xmlns:a16="http://schemas.microsoft.com/office/drawing/2014/main" id="{D5C61B87-DDDC-42FB-B98A-9D3D92CE0DE0}"/>
              </a:ext>
            </a:extLst>
          </p:cNvPr>
          <p:cNvPicPr>
            <a:picLocks noChangeAspect="1"/>
          </p:cNvPicPr>
          <p:nvPr/>
        </p:nvPicPr>
        <p:blipFill>
          <a:blip r:embed="rId3"/>
          <a:stretch>
            <a:fillRect/>
          </a:stretch>
        </p:blipFill>
        <p:spPr>
          <a:xfrm>
            <a:off x="2334163" y="5751556"/>
            <a:ext cx="567492" cy="523220"/>
          </a:xfrm>
          <a:prstGeom prst="rect">
            <a:avLst/>
          </a:prstGeom>
        </p:spPr>
      </p:pic>
      <p:sp>
        <p:nvSpPr>
          <p:cNvPr id="20" name="CaixaDeTexto 19">
            <a:extLst>
              <a:ext uri="{FF2B5EF4-FFF2-40B4-BE49-F238E27FC236}">
                <a16:creationId xmlns:a16="http://schemas.microsoft.com/office/drawing/2014/main" id="{6DA278BD-547C-4F79-9AF9-485808252673}"/>
              </a:ext>
            </a:extLst>
          </p:cNvPr>
          <p:cNvSpPr txBox="1"/>
          <p:nvPr/>
        </p:nvSpPr>
        <p:spPr>
          <a:xfrm>
            <a:off x="3019812" y="5813111"/>
            <a:ext cx="8740868" cy="461665"/>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Informações permanecer registradas no sistema por </a:t>
            </a:r>
            <a:r>
              <a:rPr lang="pt-BR" sz="2400" b="1" u="sng" dirty="0">
                <a:solidFill>
                  <a:srgbClr val="002060"/>
                </a:solidFill>
                <a:effectLst/>
                <a:ea typeface="MS Mincho" panose="02020609040205080304" pitchFamily="49" charset="-128"/>
                <a:cs typeface="Times New Roman" panose="02020603050405020304" pitchFamily="18" charset="0"/>
              </a:rPr>
              <a:t>5 anos</a:t>
            </a:r>
            <a:r>
              <a:rPr lang="pt-BR" sz="2400" dirty="0">
                <a:effectLst/>
                <a:ea typeface="MS Mincho" panose="02020609040205080304" pitchFamily="49" charset="-128"/>
                <a:cs typeface="Times New Roman" panose="02020603050405020304" pitchFamily="18" charset="0"/>
              </a:rPr>
              <a:t>.</a:t>
            </a:r>
            <a:endParaRPr lang="pt-BR" sz="2400" b="1" u="sng" dirty="0">
              <a:solidFill>
                <a:srgbClr val="002060"/>
              </a:solidFill>
            </a:endParaRPr>
          </a:p>
        </p:txBody>
      </p:sp>
    </p:spTree>
    <p:extLst>
      <p:ext uri="{BB962C8B-B14F-4D97-AF65-F5344CB8AC3E}">
        <p14:creationId xmlns:p14="http://schemas.microsoft.com/office/powerpoint/2010/main" val="18264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1" grpId="0"/>
      <p:bldP spid="18"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Exigências formais</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258466" y="2874405"/>
            <a:ext cx="2064333" cy="707886"/>
          </a:xfrm>
          <a:prstGeom prst="rect">
            <a:avLst/>
          </a:prstGeom>
          <a:noFill/>
        </p:spPr>
        <p:txBody>
          <a:bodyPr wrap="square" rtlCol="0">
            <a:spAutoFit/>
          </a:bodyPr>
          <a:lstStyle/>
          <a:p>
            <a:r>
              <a:rPr lang="pt-BR" sz="2000" dirty="0">
                <a:latin typeface="Comic Sans MS" panose="030F0702030302020204" pitchFamily="66" charset="0"/>
              </a:rPr>
              <a:t>Exigências formais</a:t>
            </a:r>
          </a:p>
        </p:txBody>
      </p:sp>
      <p:sp>
        <p:nvSpPr>
          <p:cNvPr id="4" name="Chave Esquerda 3">
            <a:extLst>
              <a:ext uri="{FF2B5EF4-FFF2-40B4-BE49-F238E27FC236}">
                <a16:creationId xmlns:a16="http://schemas.microsoft.com/office/drawing/2014/main" id="{FE748660-6089-484E-98A0-FBE9844686A3}"/>
              </a:ext>
            </a:extLst>
          </p:cNvPr>
          <p:cNvSpPr/>
          <p:nvPr/>
        </p:nvSpPr>
        <p:spPr>
          <a:xfrm>
            <a:off x="1806868" y="1143091"/>
            <a:ext cx="386410" cy="4102178"/>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1497034"/>
            <a:ext cx="8969191" cy="1569660"/>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Estatuto social/contrato social da instituição deve prever, dentre outras informações: finalidade e atividades da ouvidoria, critérios de designação do ouvidor, duração do mandato do ouvidor, compromisso de fornecer condições adequadas ao trabalho da ouvidoria.</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22799" y="2020254"/>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22799" y="3629652"/>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3624847"/>
            <a:ext cx="8740868" cy="830997"/>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A designação do ouvidor e do diretor responsável pela Ouvidoria é feita </a:t>
            </a:r>
            <a:r>
              <a:rPr lang="pt-BR" sz="2400" b="1" u="sng" dirty="0">
                <a:solidFill>
                  <a:srgbClr val="002060"/>
                </a:solidFill>
                <a:effectLst/>
                <a:ea typeface="MS Mincho" panose="02020609040205080304" pitchFamily="49" charset="-128"/>
                <a:cs typeface="Times New Roman" panose="02020603050405020304" pitchFamily="18" charset="0"/>
              </a:rPr>
              <a:t>perante o Banco Central</a:t>
            </a:r>
            <a:r>
              <a:rPr lang="pt-BR" sz="2400" dirty="0">
                <a:effectLst/>
                <a:ea typeface="MS Mincho" panose="02020609040205080304" pitchFamily="49" charset="-128"/>
                <a:cs typeface="Times New Roman" panose="02020603050405020304" pitchFamily="18" charset="0"/>
              </a:rPr>
              <a:t>.</a:t>
            </a:r>
            <a:endParaRPr lang="pt-BR" sz="2400" b="1" u="sng" dirty="0">
              <a:solidFill>
                <a:srgbClr val="002060"/>
              </a:solidFill>
            </a:endParaRPr>
          </a:p>
        </p:txBody>
      </p:sp>
    </p:spTree>
    <p:extLst>
      <p:ext uri="{BB962C8B-B14F-4D97-AF65-F5344CB8AC3E}">
        <p14:creationId xmlns:p14="http://schemas.microsoft.com/office/powerpoint/2010/main" val="138879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Prestação de Informações</a:t>
            </a:r>
            <a:r>
              <a:rPr lang="pt-BR" sz="3200" dirty="0">
                <a:solidFill>
                  <a:schemeClr val="accent2"/>
                </a:solidFill>
                <a:latin typeface="Corbel" panose="020B0503020204020204" pitchFamily="34" charset="0"/>
              </a:rPr>
              <a:t>]</a:t>
            </a:r>
          </a:p>
        </p:txBody>
      </p:sp>
      <p:sp>
        <p:nvSpPr>
          <p:cNvPr id="3" name="CaixaDeTexto 2">
            <a:extLst>
              <a:ext uri="{FF2B5EF4-FFF2-40B4-BE49-F238E27FC236}">
                <a16:creationId xmlns:a16="http://schemas.microsoft.com/office/drawing/2014/main" id="{8DACE29B-872A-4F59-A249-F8532E472D4B}"/>
              </a:ext>
            </a:extLst>
          </p:cNvPr>
          <p:cNvSpPr txBox="1"/>
          <p:nvPr/>
        </p:nvSpPr>
        <p:spPr>
          <a:xfrm>
            <a:off x="258466" y="2874405"/>
            <a:ext cx="2064333" cy="707886"/>
          </a:xfrm>
          <a:prstGeom prst="rect">
            <a:avLst/>
          </a:prstGeom>
          <a:noFill/>
        </p:spPr>
        <p:txBody>
          <a:bodyPr wrap="square" rtlCol="0">
            <a:spAutoFit/>
          </a:bodyPr>
          <a:lstStyle/>
          <a:p>
            <a:r>
              <a:rPr lang="pt-BR" sz="2000" dirty="0">
                <a:latin typeface="Comic Sans MS" panose="030F0702030302020204" pitchFamily="66" charset="0"/>
              </a:rPr>
              <a:t>Prestação de informações</a:t>
            </a:r>
          </a:p>
        </p:txBody>
      </p:sp>
      <p:sp>
        <p:nvSpPr>
          <p:cNvPr id="4" name="Chave Esquerda 3">
            <a:extLst>
              <a:ext uri="{FF2B5EF4-FFF2-40B4-BE49-F238E27FC236}">
                <a16:creationId xmlns:a16="http://schemas.microsoft.com/office/drawing/2014/main" id="{FE748660-6089-484E-98A0-FBE9844686A3}"/>
              </a:ext>
            </a:extLst>
          </p:cNvPr>
          <p:cNvSpPr/>
          <p:nvPr/>
        </p:nvSpPr>
        <p:spPr>
          <a:xfrm>
            <a:off x="1936389" y="1177259"/>
            <a:ext cx="386410" cy="4102178"/>
          </a:xfrm>
          <a:prstGeom prst="leftBrace">
            <a:avLst/>
          </a:prstGeom>
          <a:ln w="158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solidFill>
                <a:srgbClr val="002060"/>
              </a:solidFill>
            </a:endParaRPr>
          </a:p>
        </p:txBody>
      </p:sp>
      <p:sp>
        <p:nvSpPr>
          <p:cNvPr id="13" name="CaixaDeTexto 12">
            <a:extLst>
              <a:ext uri="{FF2B5EF4-FFF2-40B4-BE49-F238E27FC236}">
                <a16:creationId xmlns:a16="http://schemas.microsoft.com/office/drawing/2014/main" id="{724708E0-8F6E-4BCF-9165-CA2B91E66B4C}"/>
              </a:ext>
            </a:extLst>
          </p:cNvPr>
          <p:cNvSpPr txBox="1"/>
          <p:nvPr/>
        </p:nvSpPr>
        <p:spPr>
          <a:xfrm>
            <a:off x="3019812" y="1527811"/>
            <a:ext cx="8969191" cy="1200329"/>
          </a:xfrm>
          <a:prstGeom prst="rect">
            <a:avLst/>
          </a:prstGeom>
          <a:noFill/>
        </p:spPr>
        <p:txBody>
          <a:bodyPr wrap="square">
            <a:spAutoFit/>
          </a:bodyPr>
          <a:lstStyle/>
          <a:p>
            <a:pPr algn="just"/>
            <a:r>
              <a:rPr lang="pt-BR" sz="2400" dirty="0">
                <a:ea typeface="MS Mincho" panose="02020609040205080304" pitchFamily="49" charset="-128"/>
                <a:cs typeface="Times New Roman" panose="02020603050405020304" pitchFamily="18" charset="0"/>
              </a:rPr>
              <a:t>O diretor responsável pela ouvidoria deve elaborar </a:t>
            </a:r>
            <a:r>
              <a:rPr lang="pt-BR" sz="2400" b="1" u="sng" dirty="0">
                <a:solidFill>
                  <a:srgbClr val="002060"/>
                </a:solidFill>
                <a:ea typeface="MS Mincho" panose="02020609040205080304" pitchFamily="49" charset="-128"/>
                <a:cs typeface="Times New Roman" panose="02020603050405020304" pitchFamily="18" charset="0"/>
              </a:rPr>
              <a:t>relatório semestral </a:t>
            </a:r>
            <a:r>
              <a:rPr lang="pt-BR" sz="2400" dirty="0">
                <a:ea typeface="MS Mincho" panose="02020609040205080304" pitchFamily="49" charset="-128"/>
                <a:cs typeface="Times New Roman" panose="02020603050405020304" pitchFamily="18" charset="0"/>
              </a:rPr>
              <a:t>quantitativo e qualitativo referente às atividades desenvolvidas pela ouvidoria, nas </a:t>
            </a:r>
            <a:r>
              <a:rPr lang="pt-BR" sz="2400" dirty="0" err="1">
                <a:ea typeface="MS Mincho" panose="02020609040205080304" pitchFamily="49" charset="-128"/>
                <a:cs typeface="Times New Roman" panose="02020603050405020304" pitchFamily="18" charset="0"/>
              </a:rPr>
              <a:t>datas-base</a:t>
            </a:r>
            <a:r>
              <a:rPr lang="pt-BR" sz="2400" dirty="0">
                <a:ea typeface="MS Mincho" panose="02020609040205080304" pitchFamily="49" charset="-128"/>
                <a:cs typeface="Times New Roman" panose="02020603050405020304" pitchFamily="18" charset="0"/>
              </a:rPr>
              <a:t> de </a:t>
            </a:r>
            <a:r>
              <a:rPr lang="pt-BR" sz="2400" b="1" u="sng" dirty="0">
                <a:solidFill>
                  <a:srgbClr val="002060"/>
                </a:solidFill>
                <a:ea typeface="MS Mincho" panose="02020609040205080304" pitchFamily="49" charset="-128"/>
                <a:cs typeface="Times New Roman" panose="02020603050405020304" pitchFamily="18" charset="0"/>
              </a:rPr>
              <a:t>30 de junho e 31 de dezembro</a:t>
            </a:r>
            <a:r>
              <a:rPr lang="pt-BR" sz="2400" dirty="0">
                <a:ea typeface="MS Mincho" panose="02020609040205080304" pitchFamily="49" charset="-128"/>
                <a:cs typeface="Times New Roman" panose="02020603050405020304" pitchFamily="18" charset="0"/>
              </a:rPr>
              <a:t>.</a:t>
            </a:r>
            <a:endParaRPr lang="pt-BR" sz="2400" dirty="0"/>
          </a:p>
        </p:txBody>
      </p:sp>
      <p:pic>
        <p:nvPicPr>
          <p:cNvPr id="14" name="Imagem 13">
            <a:extLst>
              <a:ext uri="{FF2B5EF4-FFF2-40B4-BE49-F238E27FC236}">
                <a16:creationId xmlns:a16="http://schemas.microsoft.com/office/drawing/2014/main" id="{AE4B76C6-F397-48A0-BA3C-B141BEAA546C}"/>
              </a:ext>
            </a:extLst>
          </p:cNvPr>
          <p:cNvPicPr>
            <a:picLocks noChangeAspect="1"/>
          </p:cNvPicPr>
          <p:nvPr/>
        </p:nvPicPr>
        <p:blipFill>
          <a:blip r:embed="rId3"/>
          <a:stretch>
            <a:fillRect/>
          </a:stretch>
        </p:blipFill>
        <p:spPr>
          <a:xfrm>
            <a:off x="2322799" y="2020254"/>
            <a:ext cx="567492" cy="523220"/>
          </a:xfrm>
          <a:prstGeom prst="rect">
            <a:avLst/>
          </a:prstGeom>
        </p:spPr>
      </p:pic>
      <p:pic>
        <p:nvPicPr>
          <p:cNvPr id="10" name="Imagem 9">
            <a:extLst>
              <a:ext uri="{FF2B5EF4-FFF2-40B4-BE49-F238E27FC236}">
                <a16:creationId xmlns:a16="http://schemas.microsoft.com/office/drawing/2014/main" id="{787BA0A0-7651-43E2-8844-64B6B6FEA27D}"/>
              </a:ext>
            </a:extLst>
          </p:cNvPr>
          <p:cNvPicPr>
            <a:picLocks noChangeAspect="1"/>
          </p:cNvPicPr>
          <p:nvPr/>
        </p:nvPicPr>
        <p:blipFill>
          <a:blip r:embed="rId3"/>
          <a:stretch>
            <a:fillRect/>
          </a:stretch>
        </p:blipFill>
        <p:spPr>
          <a:xfrm>
            <a:off x="2322799" y="3629652"/>
            <a:ext cx="567492" cy="523220"/>
          </a:xfrm>
          <a:prstGeom prst="rect">
            <a:avLst/>
          </a:prstGeom>
        </p:spPr>
      </p:pic>
      <p:sp>
        <p:nvSpPr>
          <p:cNvPr id="11" name="CaixaDeTexto 10">
            <a:extLst>
              <a:ext uri="{FF2B5EF4-FFF2-40B4-BE49-F238E27FC236}">
                <a16:creationId xmlns:a16="http://schemas.microsoft.com/office/drawing/2014/main" id="{7F959515-3324-4553-B2DF-5C0EAA77B596}"/>
              </a:ext>
            </a:extLst>
          </p:cNvPr>
          <p:cNvSpPr txBox="1"/>
          <p:nvPr/>
        </p:nvSpPr>
        <p:spPr>
          <a:xfrm>
            <a:off x="3019812" y="3429000"/>
            <a:ext cx="8740868" cy="1569660"/>
          </a:xfrm>
          <a:prstGeom prst="rect">
            <a:avLst/>
          </a:prstGeom>
          <a:noFill/>
        </p:spPr>
        <p:txBody>
          <a:bodyPr wrap="square">
            <a:spAutoFit/>
          </a:bodyPr>
          <a:lstStyle/>
          <a:p>
            <a:pPr algn="just"/>
            <a:r>
              <a:rPr lang="pt-BR" sz="2400" dirty="0">
                <a:effectLst/>
                <a:ea typeface="MS Mincho" panose="02020609040205080304" pitchFamily="49" charset="-128"/>
                <a:cs typeface="Times New Roman" panose="02020603050405020304" pitchFamily="18" charset="0"/>
              </a:rPr>
              <a:t>O relatório deve ser encaminhado à </a:t>
            </a:r>
            <a:r>
              <a:rPr lang="pt-BR" sz="2400" b="1" u="sng" dirty="0">
                <a:solidFill>
                  <a:srgbClr val="002060"/>
                </a:solidFill>
                <a:effectLst/>
                <a:ea typeface="MS Mincho" panose="02020609040205080304" pitchFamily="49" charset="-128"/>
                <a:cs typeface="Times New Roman" panose="02020603050405020304" pitchFamily="18" charset="0"/>
              </a:rPr>
              <a:t>auditoria interna, ao comitê de auditoria, quando constituído, e ao conselho de administração ou, na sua ausência, à diretoria da instituição</a:t>
            </a:r>
            <a:r>
              <a:rPr lang="pt-BR" sz="2400" dirty="0">
                <a:solidFill>
                  <a:srgbClr val="002060"/>
                </a:solidFill>
                <a:effectLst/>
                <a:ea typeface="MS Mincho" panose="02020609040205080304" pitchFamily="49" charset="-128"/>
                <a:cs typeface="Times New Roman" panose="02020603050405020304" pitchFamily="18" charset="0"/>
              </a:rPr>
              <a:t> </a:t>
            </a:r>
            <a:r>
              <a:rPr lang="pt-BR" sz="2400" dirty="0">
                <a:effectLst/>
                <a:ea typeface="MS Mincho" panose="02020609040205080304" pitchFamily="49" charset="-128"/>
                <a:cs typeface="Times New Roman" panose="02020603050405020304" pitchFamily="18" charset="0"/>
              </a:rPr>
              <a:t>e disponibilizado nos sítios eletrônicos</a:t>
            </a:r>
            <a:endParaRPr lang="pt-BR" sz="2400" b="1" u="sng" dirty="0"/>
          </a:p>
        </p:txBody>
      </p:sp>
    </p:spTree>
    <p:extLst>
      <p:ext uri="{BB962C8B-B14F-4D97-AF65-F5344CB8AC3E}">
        <p14:creationId xmlns:p14="http://schemas.microsoft.com/office/powerpoint/2010/main" val="145085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4496</TotalTime>
  <Words>1965</Words>
  <Application>Microsoft Office PowerPoint</Application>
  <PresentationFormat>Widescreen</PresentationFormat>
  <Paragraphs>165</Paragraphs>
  <Slides>22</Slides>
  <Notes>22</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22</vt:i4>
      </vt:variant>
    </vt:vector>
  </HeadingPairs>
  <TitlesOfParts>
    <vt:vector size="30" baseType="lpstr">
      <vt:lpstr>Arial</vt:lpstr>
      <vt:lpstr>Calibri</vt:lpstr>
      <vt:lpstr>Calibri Light</vt:lpstr>
      <vt:lpstr>Comic Sans MS</vt:lpstr>
      <vt:lpstr>Corbel</vt:lpstr>
      <vt:lpstr>Poppins</vt:lpstr>
      <vt:lpstr>Poppins ExtraBold</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Spatium</dc:creator>
  <cp:lastModifiedBy>Marcelo Soares</cp:lastModifiedBy>
  <cp:revision>250</cp:revision>
  <cp:lastPrinted>2023-01-03T01:56:39Z</cp:lastPrinted>
  <dcterms:created xsi:type="dcterms:W3CDTF">2022-07-22T15:27:34Z</dcterms:created>
  <dcterms:modified xsi:type="dcterms:W3CDTF">2023-01-15T03:14:49Z</dcterms:modified>
</cp:coreProperties>
</file>